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6" r:id="rId1"/>
    <p:sldMasterId id="2147483838" r:id="rId2"/>
  </p:sldMasterIdLst>
  <p:notesMasterIdLst>
    <p:notesMasterId r:id="rId28"/>
  </p:notesMasterIdLst>
  <p:handoutMasterIdLst>
    <p:handoutMasterId r:id="rId29"/>
  </p:handoutMasterIdLst>
  <p:sldIdLst>
    <p:sldId id="294" r:id="rId3"/>
    <p:sldId id="295" r:id="rId4"/>
    <p:sldId id="263" r:id="rId5"/>
    <p:sldId id="264" r:id="rId6"/>
    <p:sldId id="265" r:id="rId7"/>
    <p:sldId id="266" r:id="rId8"/>
    <p:sldId id="267" r:id="rId9"/>
    <p:sldId id="268" r:id="rId10"/>
    <p:sldId id="269" r:id="rId11"/>
    <p:sldId id="297" r:id="rId12"/>
    <p:sldId id="299" r:id="rId13"/>
    <p:sldId id="300" r:id="rId14"/>
    <p:sldId id="301" r:id="rId15"/>
    <p:sldId id="313" r:id="rId16"/>
    <p:sldId id="302" r:id="rId17"/>
    <p:sldId id="303" r:id="rId18"/>
    <p:sldId id="304" r:id="rId19"/>
    <p:sldId id="305" r:id="rId20"/>
    <p:sldId id="306" r:id="rId21"/>
    <p:sldId id="311" r:id="rId22"/>
    <p:sldId id="314" r:id="rId23"/>
    <p:sldId id="307" r:id="rId24"/>
    <p:sldId id="308" r:id="rId25"/>
    <p:sldId id="309" r:id="rId26"/>
    <p:sldId id="310" r:id="rId27"/>
  </p:sldIdLst>
  <p:sldSz cx="9144000" cy="6858000" type="screen4x3"/>
  <p:notesSz cx="6858000" cy="914400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26">
          <p15:clr>
            <a:srgbClr val="A4A3A4"/>
          </p15:clr>
        </p15:guide>
        <p15:guide id="2" pos="61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FFFFCC"/>
    <a:srgbClr val="00CC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76370" autoAdjust="0"/>
  </p:normalViewPr>
  <p:slideViewPr>
    <p:cSldViewPr showGuides="1">
      <p:cViewPr varScale="1">
        <p:scale>
          <a:sx n="59" d="100"/>
          <a:sy n="59" d="100"/>
        </p:scale>
        <p:origin x="1548" y="60"/>
      </p:cViewPr>
      <p:guideLst>
        <p:guide orient="horz" pos="1026"/>
        <p:guide pos="612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80" d="100"/>
          <a:sy n="80" d="100"/>
        </p:scale>
        <p:origin x="-60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DDB9D5BB-1DB1-4D37-B577-729660997F14}" type="datetimeFigureOut">
              <a:rPr lang="zh-TW" altLang="en-US"/>
              <a:pPr>
                <a:defRPr/>
              </a:pPr>
              <a:t>2018/9/17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9991CFC5-6CB7-4498-BDF8-C05214CD39E5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3107167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E109956F-861A-48F0-81FF-4AFBB306EA99}" type="datetimeFigureOut">
              <a:rPr lang="zh-TW" altLang="en-US"/>
              <a:pPr>
                <a:defRPr/>
              </a:pPr>
              <a:t>2018/9/17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TW" altLang="en-US" noProof="0" smtClean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ea typeface="新細明體" charset="-120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ea typeface="新細明體" charset="-120"/>
              </a:defRPr>
            </a:lvl1pPr>
          </a:lstStyle>
          <a:p>
            <a:pPr>
              <a:defRPr/>
            </a:pPr>
            <a:fld id="{3E70A528-6AB3-4D80-A427-1FE25769CC5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54244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Dent_corn#/media/File:YellowCorn.jpg" TargetMode="External"/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Relationship Id="rId5" Type="http://schemas.openxmlformats.org/officeDocument/2006/relationships/hyperlink" Target="https://en.wikipedia.org/wiki/Sweet_corn#/media/File:Sweet_Corns.jpg" TargetMode="External"/><Relationship Id="rId4" Type="http://schemas.openxmlformats.org/officeDocument/2006/relationships/hyperlink" Target="https://creativecommons.org/licenses/by-sa/3.0/tw/" TargetMode="Externa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Dent_corn#/media/File:YellowCorn.jpg" TargetMode="External"/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licenses/by-sa/3.0/tw/" TargetMode="Externa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Pod_corn#/media/File:Pod_corn.JPG" TargetMode="External"/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creativecommons.org/licenses/by-sa/4.0/deed.zh_TW" TargetMode="Externa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圖片來源：</a:t>
            </a:r>
            <a:r>
              <a:rPr lang="en-US" altLang="zh-TW" smtClean="0"/>
              <a:t>SHUTTERSTOCK</a:t>
            </a:r>
            <a:endParaRPr lang="zh-TW" altLang="en-US" smtClean="0"/>
          </a:p>
          <a:p>
            <a:endParaRPr lang="zh-TW" altLang="en-US" smtClean="0"/>
          </a:p>
        </p:txBody>
      </p:sp>
      <p:sp>
        <p:nvSpPr>
          <p:cNvPr id="2048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4C9EAEE9-36DE-4DCC-A21A-0166F9B35FBA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3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zh-TW" altLang="en-US" smtClean="0"/>
              <a:t>圖片來源：</a:t>
            </a:r>
            <a:r>
              <a:rPr lang="en-US" altLang="zh-TW" smtClean="0"/>
              <a:t>SHUTTERSTOCK</a:t>
            </a:r>
            <a:endParaRPr lang="zh-TW" altLang="en-US" smtClean="0"/>
          </a:p>
          <a:p>
            <a:pPr eaLnBrk="1" hangingPunct="1">
              <a:spcBef>
                <a:spcPct val="0"/>
              </a:spcBef>
            </a:pPr>
            <a:endParaRPr lang="zh-TW" altLang="en-US" smtClean="0"/>
          </a:p>
        </p:txBody>
      </p:sp>
      <p:sp>
        <p:nvSpPr>
          <p:cNvPr id="2150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D2BCB3C3-BBF8-47BA-ADCB-E76D571A1FE9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4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圖片來源：</a:t>
            </a:r>
            <a:r>
              <a:rPr lang="en-US" altLang="zh-TW" smtClean="0"/>
              <a:t>SHUTTERSTOCK</a:t>
            </a:r>
            <a:endParaRPr lang="zh-TW" altLang="en-US" smtClean="0"/>
          </a:p>
          <a:p>
            <a:endParaRPr lang="zh-TW" altLang="en-US" smtClean="0"/>
          </a:p>
        </p:txBody>
      </p:sp>
      <p:sp>
        <p:nvSpPr>
          <p:cNvPr id="2253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F91627E-ED3A-4A2D-82A5-70E98BE04D17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5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圖片來源：</a:t>
            </a:r>
            <a:r>
              <a:rPr lang="en-US" altLang="zh-TW" smtClean="0"/>
              <a:t>SHUTTERSTOCK</a:t>
            </a:r>
            <a:endParaRPr lang="zh-TW" altLang="en-US" smtClean="0"/>
          </a:p>
          <a:p>
            <a:endParaRPr lang="zh-TW" altLang="en-US" smtClean="0"/>
          </a:p>
        </p:txBody>
      </p:sp>
      <p:sp>
        <p:nvSpPr>
          <p:cNvPr id="23556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0A3555C5-7B22-437A-B0E1-0CF92668854A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6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1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圖片來源：龍騰編輯部</a:t>
            </a:r>
          </a:p>
        </p:txBody>
      </p:sp>
      <p:sp>
        <p:nvSpPr>
          <p:cNvPr id="27652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BD54C5BB-409D-47B6-9870-C04AF6BF67DD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7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圖片來源：</a:t>
            </a:r>
            <a:endParaRPr lang="en-US" altLang="zh-TW" dirty="0" smtClean="0"/>
          </a:p>
          <a:p>
            <a:r>
              <a:rPr lang="en-US" altLang="zh-TW" dirty="0" smtClean="0">
                <a:latin typeface="Arial" charset="0"/>
              </a:rPr>
              <a:t>Source from:</a:t>
            </a:r>
            <a:r>
              <a:rPr lang="zh-TW" altLang="en-US" dirty="0" smtClean="0">
                <a:latin typeface="Arial" charset="0"/>
              </a:rPr>
              <a:t> </a:t>
            </a:r>
            <a:r>
              <a:rPr lang="en-US" altLang="zh-TW" dirty="0" err="1" smtClean="0">
                <a:latin typeface="Arial" charset="0"/>
              </a:rPr>
              <a:t>wikipedia</a:t>
            </a:r>
            <a:r>
              <a:rPr lang="en-US" altLang="zh-TW" dirty="0" smtClean="0">
                <a:latin typeface="Arial" charset="0"/>
              </a:rPr>
              <a:t/>
            </a:r>
            <a:br>
              <a:rPr lang="en-US" altLang="zh-TW" dirty="0" smtClean="0">
                <a:latin typeface="Arial" charset="0"/>
              </a:rPr>
            </a:br>
            <a:r>
              <a:rPr lang="pl-PL" altLang="zh-TW" dirty="0" smtClean="0">
                <a:latin typeface="Arial" charset="0"/>
              </a:rPr>
              <a:t>Photo by </a:t>
            </a:r>
            <a:r>
              <a:rPr lang="pl-PL" altLang="zh-TW" dirty="0" smtClean="0">
                <a:latin typeface="Arial" charset="0"/>
                <a:hlinkClick r:id="rId3"/>
              </a:rPr>
              <a:t>Jonathunder</a:t>
            </a:r>
            <a:r>
              <a:rPr lang="pl-PL" altLang="zh-TW" dirty="0" smtClean="0">
                <a:latin typeface="Arial" charset="0"/>
              </a:rPr>
              <a:t>, </a:t>
            </a:r>
            <a:r>
              <a:rPr lang="pl-PL" altLang="zh-TW" dirty="0" smtClean="0">
                <a:latin typeface="Arial" charset="0"/>
                <a:hlinkClick r:id="rId4"/>
              </a:rPr>
              <a:t>CC BY-SA 3.0</a:t>
            </a:r>
            <a:r>
              <a:rPr lang="en-US" altLang="zh-TW" dirty="0" smtClean="0">
                <a:latin typeface="Arial" charset="0"/>
              </a:rPr>
              <a:t/>
            </a:r>
            <a:br>
              <a:rPr lang="en-US" altLang="zh-TW" dirty="0" smtClean="0">
                <a:latin typeface="Arial" charset="0"/>
              </a:rPr>
            </a:br>
            <a:r>
              <a:rPr lang="pl-PL" altLang="zh-TW" dirty="0" smtClean="0">
                <a:latin typeface="Arial" charset="0"/>
              </a:rPr>
              <a:t>Photo by </a:t>
            </a:r>
            <a:r>
              <a:rPr lang="pl-PL" altLang="zh-TW" dirty="0" smtClean="0">
                <a:latin typeface="Arial" charset="0"/>
                <a:hlinkClick r:id="rId5"/>
              </a:rPr>
              <a:t>HitroMilanese</a:t>
            </a:r>
            <a:r>
              <a:rPr lang="pl-PL" altLang="zh-TW" dirty="0" smtClean="0">
                <a:latin typeface="Arial" charset="0"/>
              </a:rPr>
              <a:t>, </a:t>
            </a:r>
            <a:r>
              <a:rPr lang="pl-PL" altLang="zh-TW" dirty="0" smtClean="0">
                <a:latin typeface="Arial" charset="0"/>
                <a:hlinkClick r:id="rId4"/>
              </a:rPr>
              <a:t>CC BY-SA 3.0</a:t>
            </a:r>
            <a:endParaRPr lang="zh-TW" altLang="en-US" dirty="0" smtClean="0">
              <a:latin typeface="Arial" charset="0"/>
            </a:endParaRPr>
          </a:p>
          <a:p>
            <a:endParaRPr lang="zh-TW" altLang="en-US" dirty="0" smtClean="0"/>
          </a:p>
        </p:txBody>
      </p:sp>
      <p:sp>
        <p:nvSpPr>
          <p:cNvPr id="24580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E0786800-6722-41AE-B9B6-AA0D2EF098DF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9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dirty="0" smtClean="0"/>
              <a:t>圖片來源</a:t>
            </a:r>
            <a:r>
              <a:rPr lang="en-US" altLang="zh-TW" dirty="0" smtClean="0"/>
              <a:t>(</a:t>
            </a:r>
            <a:r>
              <a:rPr lang="zh-TW" altLang="en-US" dirty="0" smtClean="0"/>
              <a:t>左</a:t>
            </a:r>
            <a:r>
              <a:rPr lang="en-US" altLang="zh-TW" dirty="0" smtClean="0"/>
              <a:t>)</a:t>
            </a:r>
            <a:r>
              <a:rPr lang="zh-TW" altLang="en-US" dirty="0" smtClean="0"/>
              <a:t>：</a:t>
            </a:r>
            <a:endParaRPr lang="en-US" altLang="zh-TW" dirty="0" smtClean="0"/>
          </a:p>
          <a:p>
            <a:r>
              <a:rPr lang="en-US" altLang="zh-TW" dirty="0" smtClean="0">
                <a:latin typeface="Arial" charset="0"/>
              </a:rPr>
              <a:t>Source from:</a:t>
            </a:r>
            <a:r>
              <a:rPr lang="zh-TW" altLang="en-US" dirty="0" smtClean="0">
                <a:latin typeface="Arial" charset="0"/>
              </a:rPr>
              <a:t> </a:t>
            </a:r>
            <a:r>
              <a:rPr lang="en-US" altLang="zh-TW" dirty="0" err="1" smtClean="0">
                <a:latin typeface="Arial" charset="0"/>
              </a:rPr>
              <a:t>wikipedia</a:t>
            </a:r>
            <a:r>
              <a:rPr lang="en-US" altLang="zh-TW" dirty="0" smtClean="0">
                <a:latin typeface="Arial" charset="0"/>
              </a:rPr>
              <a:t/>
            </a:r>
            <a:br>
              <a:rPr lang="en-US" altLang="zh-TW" dirty="0" smtClean="0">
                <a:latin typeface="Arial" charset="0"/>
              </a:rPr>
            </a:br>
            <a:r>
              <a:rPr lang="pl-PL" altLang="zh-TW" dirty="0" smtClean="0">
                <a:latin typeface="Arial" charset="0"/>
              </a:rPr>
              <a:t>Photo by </a:t>
            </a:r>
            <a:r>
              <a:rPr lang="pl-PL" altLang="zh-TW" dirty="0" smtClean="0">
                <a:latin typeface="Arial" charset="0"/>
                <a:hlinkClick r:id="rId3"/>
              </a:rPr>
              <a:t>Jonathunder</a:t>
            </a:r>
            <a:r>
              <a:rPr lang="pl-PL" altLang="zh-TW" dirty="0" smtClean="0">
                <a:latin typeface="Arial" charset="0"/>
              </a:rPr>
              <a:t>, </a:t>
            </a:r>
            <a:r>
              <a:rPr lang="pl-PL" altLang="zh-TW" dirty="0" smtClean="0">
                <a:latin typeface="Arial" charset="0"/>
                <a:hlinkClick r:id="rId4"/>
              </a:rPr>
              <a:t>CC BY-SA 3.0</a:t>
            </a:r>
            <a:endParaRPr lang="en-US" altLang="zh-TW" dirty="0" smtClean="0"/>
          </a:p>
          <a:p>
            <a:r>
              <a:rPr lang="zh-TW" altLang="en-US" dirty="0" smtClean="0"/>
              <a:t>圖片來源</a:t>
            </a:r>
            <a:r>
              <a:rPr lang="en-US" altLang="zh-TW" dirty="0" smtClean="0"/>
              <a:t>(</a:t>
            </a:r>
            <a:r>
              <a:rPr lang="zh-TW" altLang="en-US" dirty="0" smtClean="0"/>
              <a:t>右</a:t>
            </a:r>
            <a:r>
              <a:rPr lang="en-US" altLang="zh-TW" dirty="0" smtClean="0"/>
              <a:t>)</a:t>
            </a:r>
            <a:r>
              <a:rPr lang="zh-TW" altLang="en-US" dirty="0" smtClean="0"/>
              <a:t>：</a:t>
            </a:r>
            <a:r>
              <a:rPr lang="en-US" altLang="zh-TW" dirty="0" smtClean="0"/>
              <a:t>SHUTTERSTOCK</a:t>
            </a:r>
            <a:endParaRPr lang="zh-TW" altLang="en-US" dirty="0" smtClean="0"/>
          </a:p>
        </p:txBody>
      </p:sp>
      <p:sp>
        <p:nvSpPr>
          <p:cNvPr id="25604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7FE783CD-5C18-48EB-855D-AD03FAA5A664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10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投影片圖像版面配置區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備忘稿版面配置區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zh-TW" altLang="en-US" smtClean="0"/>
              <a:t>圖片來源：</a:t>
            </a:r>
            <a:endParaRPr lang="en-US" altLang="zh-TW" smtClean="0"/>
          </a:p>
          <a:p>
            <a:pPr eaLnBrk="1" hangingPunct="1">
              <a:spcBef>
                <a:spcPct val="0"/>
              </a:spcBef>
            </a:pPr>
            <a:r>
              <a:rPr lang="en-US" altLang="zh-TW" smtClean="0">
                <a:latin typeface="Arial" charset="0"/>
              </a:rPr>
              <a:t>Source from:</a:t>
            </a:r>
            <a:r>
              <a:rPr lang="zh-TW" altLang="en-US" smtClean="0">
                <a:latin typeface="Arial" charset="0"/>
              </a:rPr>
              <a:t> </a:t>
            </a:r>
            <a:r>
              <a:rPr lang="en-US" altLang="zh-TW" smtClean="0">
                <a:latin typeface="Arial" charset="0"/>
              </a:rPr>
              <a:t>wikipedia</a:t>
            </a:r>
            <a:br>
              <a:rPr lang="en-US" altLang="zh-TW" smtClean="0">
                <a:latin typeface="Arial" charset="0"/>
              </a:rPr>
            </a:br>
            <a:r>
              <a:rPr lang="pl-PL" altLang="zh-TW" smtClean="0">
                <a:latin typeface="Arial" charset="0"/>
              </a:rPr>
              <a:t>Photo by </a:t>
            </a:r>
            <a:r>
              <a:rPr lang="pl-PL" altLang="zh-TW" smtClean="0">
                <a:latin typeface="Arial" charset="0"/>
                <a:hlinkClick r:id="rId3"/>
              </a:rPr>
              <a:t>Sang83</a:t>
            </a:r>
            <a:r>
              <a:rPr lang="pl-PL" altLang="zh-TW" smtClean="0">
                <a:latin typeface="Arial" charset="0"/>
              </a:rPr>
              <a:t>, </a:t>
            </a:r>
            <a:r>
              <a:rPr lang="pl-PL" altLang="zh-TW" smtClean="0">
                <a:latin typeface="Arial" charset="0"/>
                <a:hlinkClick r:id="rId4"/>
              </a:rPr>
              <a:t>CC BY-SA 4.0</a:t>
            </a:r>
            <a:endParaRPr lang="zh-TW" altLang="en-US" smtClean="0">
              <a:latin typeface="Arial" charset="0"/>
            </a:endParaRPr>
          </a:p>
          <a:p>
            <a:endParaRPr lang="zh-TW" altLang="en-US" smtClean="0"/>
          </a:p>
        </p:txBody>
      </p:sp>
      <p:sp>
        <p:nvSpPr>
          <p:cNvPr id="26628" name="投影片編號版面配置區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  <a:ea typeface="新細明體" pitchFamily="18" charset="-120"/>
              </a:defRPr>
            </a:lvl9pPr>
          </a:lstStyle>
          <a:p>
            <a:pPr eaLnBrk="1" hangingPunct="1">
              <a:spcBef>
                <a:spcPct val="0"/>
              </a:spcBef>
            </a:pPr>
            <a:fld id="{33378E23-E5D4-4714-BFAD-6AA80E2ECB76}" type="slidenum">
              <a:rPr lang="zh-TW" altLang="en-US" smtClean="0">
                <a:latin typeface="Arial" charset="0"/>
              </a:rPr>
              <a:pPr eaLnBrk="1" hangingPunct="1">
                <a:spcBef>
                  <a:spcPct val="0"/>
                </a:spcBef>
              </a:pPr>
              <a:t>11</a:t>
            </a:fld>
            <a:endParaRPr lang="zh-TW" altLang="en-US" smtClean="0">
              <a:latin typeface="Arial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圖片來源：龍騰編輯部所有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194278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dirty="0" smtClean="0"/>
              <a:t>圖片來源：龍騰編輯部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17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591958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參考答案：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1.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奶油可以阻隔爆米花與火焰，避免直接加熱而易焦，且油的沸點較高，加熱的溫度也較高。</a:t>
            </a:r>
          </a:p>
          <a:p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2. 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用水加熱的溫度僅在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100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℃，且易焦。</a:t>
            </a:r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7057533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zh-TW" altLang="en-US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參考答案：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以鋁箔紙包覆避免過程中玉米噴出，且可均勻受熱；亮面錫箔紙對熱反射性比霧面好，亮面朝內包覆，使熱不易發散，食物較容易熟。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24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94890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參考答案：糖在</a:t>
            </a:r>
            <a:r>
              <a:rPr lang="en-US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150</a:t>
            </a:r>
            <a:r>
              <a:rPr lang="zh-TW" altLang="zh-TW" sz="1200" kern="1200" dirty="0" smtClean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℃以上易焦糖化，產生焦糖。焦糖化反應不僅顏色明顯變化，會呈現出褐色或金黃色，也會產生含醛、酮等特殊風味的香氣物質，形成令人愉悅的色澤與濃厚的焦香味。</a:t>
            </a:r>
          </a:p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E70A528-6AB3-4D80-A427-1FE25769CC54}" type="slidenum">
              <a:rPr lang="zh-TW" altLang="en-US" smtClean="0"/>
              <a:pPr>
                <a:defRPr/>
              </a:pPr>
              <a:t>25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59878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3356992"/>
            <a:ext cx="7772400" cy="1470025"/>
          </a:xfrm>
        </p:spPr>
        <p:txBody>
          <a:bodyPr>
            <a:noAutofit/>
          </a:bodyPr>
          <a:lstStyle>
            <a:lvl1pPr algn="l">
              <a:defRPr sz="9600"/>
            </a:lvl1pPr>
          </a:lstStyle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683568" y="2636912"/>
            <a:ext cx="7776864" cy="648072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dirty="0" smtClean="0"/>
              <a:t>按一下以編輯母片副標題樣式</a:t>
            </a:r>
            <a:endParaRPr lang="zh-TW" altLang="en-US" dirty="0"/>
          </a:p>
        </p:txBody>
      </p:sp>
      <p:sp>
        <p:nvSpPr>
          <p:cNvPr id="5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6960D997-FC47-4ABE-B4AF-854765B332E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6910734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951991-242B-475E-B5D9-18B9F18A26D0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3968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3FE94-57AC-47CC-A82C-EF54E12AD7B9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17580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F0F09-E978-4782-B338-8D7DB936732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60739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B9566-241F-4129-9235-94BE925BB08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861159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A1A85-6DEF-4ED1-961C-32EB3C94581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576375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0940A-8967-4565-AABD-2DB225E2EB12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8264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投影片編號版面配置區 9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74BE74-32C7-43AA-AC47-79F55997085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236025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標題，文字及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1863" y="96838"/>
            <a:ext cx="7158037" cy="14128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quarter" idx="2"/>
          </p:nvPr>
        </p:nvSpPr>
        <p:spPr>
          <a:xfrm>
            <a:off x="4856163" y="1981200"/>
            <a:ext cx="3754437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內容版面配置區 4"/>
          <p:cNvSpPr>
            <a:spLocks noGrp="1"/>
          </p:cNvSpPr>
          <p:nvPr>
            <p:ph sz="quarter" idx="3"/>
          </p:nvPr>
        </p:nvSpPr>
        <p:spPr>
          <a:xfrm>
            <a:off x="4856163" y="4114800"/>
            <a:ext cx="3754437" cy="19812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94615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D79C9-8F4B-451E-8911-51505B0E666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95991541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31863" y="96838"/>
            <a:ext cx="7158037" cy="141287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49325" y="1981200"/>
            <a:ext cx="3754438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56163" y="1981200"/>
            <a:ext cx="3754437" cy="411480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dt" sz="half" idx="10"/>
          </p:nvPr>
        </p:nvSpPr>
        <p:spPr>
          <a:xfrm>
            <a:off x="946150" y="62484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1"/>
          </p:nvPr>
        </p:nvSpPr>
        <p:spPr>
          <a:xfrm>
            <a:off x="33528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04619969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828555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5562920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036114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6536471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10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9574460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19468644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4BFC0A-F4B8-4C00-AE39-E2F97047F340}" type="datetimeFigureOut">
              <a:rPr lang="zh-TW" altLang="en-US" smtClean="0"/>
              <a:t>2018/9/17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845970-2AB6-41CC-AE4E-B38847A8859B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683312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29622490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800100" y="6122988"/>
            <a:ext cx="2133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4708F-49FB-4C95-8A57-00D2BDD50F9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6959512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13.xml"/><Relationship Id="rId7" Type="http://schemas.openxmlformats.org/officeDocument/2006/relationships/slideLayout" Target="../slideLayouts/slideLayout1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6" Type="http://schemas.openxmlformats.org/officeDocument/2006/relationships/slideLayout" Target="../slideLayouts/slideLayout16.xml"/><Relationship Id="rId11" Type="http://schemas.openxmlformats.org/officeDocument/2006/relationships/image" Target="../media/image2.png"/><Relationship Id="rId5" Type="http://schemas.openxmlformats.org/officeDocument/2006/relationships/slideLayout" Target="../slideLayouts/slideLayout15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4.xml"/><Relationship Id="rId9" Type="http://schemas.openxmlformats.org/officeDocument/2006/relationships/slideLayout" Target="../slideLayouts/slideLayout1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標題版面配置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7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pic>
        <p:nvPicPr>
          <p:cNvPr id="1028" name="Picture 8" descr="\\Filesrvtp\資源分享\07企編處\A06企編三處\B02編三部\B04部內共同會議\公版\龍騰文化LOGO(黑字).png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488113"/>
            <a:ext cx="10080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矩形 4"/>
          <p:cNvSpPr/>
          <p:nvPr userDrawn="1"/>
        </p:nvSpPr>
        <p:spPr>
          <a:xfrm>
            <a:off x="0" y="0"/>
            <a:ext cx="250825" cy="6858000"/>
          </a:xfrm>
          <a:prstGeom prst="rect">
            <a:avLst/>
          </a:prstGeom>
          <a:solidFill>
            <a:srgbClr val="FF7C80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247650" y="0"/>
            <a:ext cx="144463" cy="6858000"/>
          </a:xfrm>
          <a:prstGeom prst="rect">
            <a:avLst/>
          </a:prstGeom>
          <a:solidFill>
            <a:srgbClr val="FF9999">
              <a:alpha val="69020"/>
            </a:srgbClr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92113" y="0"/>
            <a:ext cx="88900" cy="6858000"/>
          </a:xfrm>
          <a:prstGeom prst="rect">
            <a:avLst/>
          </a:prstGeom>
          <a:solidFill>
            <a:srgbClr val="FFCCCC"/>
          </a:solidFill>
          <a:ln>
            <a:noFill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投影片編號版面配置區 9"/>
          <p:cNvSpPr>
            <a:spLocks noGrp="1"/>
          </p:cNvSpPr>
          <p:nvPr>
            <p:ph type="sldNum" sz="quarter" idx="4"/>
          </p:nvPr>
        </p:nvSpPr>
        <p:spPr>
          <a:xfrm>
            <a:off x="800100" y="612298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/>
                </a:solidFill>
                <a:ea typeface="新細明體" charset="-120"/>
              </a:defRPr>
            </a:lvl1pPr>
          </a:lstStyle>
          <a:p>
            <a:pPr>
              <a:defRPr/>
            </a:pPr>
            <a:fld id="{CF67A75B-0B19-4D42-B50F-0348DBAD65AA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6" r:id="rId9"/>
    <p:sldLayoutId id="2147483837" r:id="rId10"/>
  </p:sldLayoutIdLst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微軟正黑體" pitchFamily="34" charset="-120"/>
          <a:ea typeface="微軟正黑體" pitchFamily="34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b="1" kern="1200">
          <a:solidFill>
            <a:schemeClr val="tx1"/>
          </a:solidFill>
          <a:latin typeface="微軟正黑體" panose="020B0604030504040204" pitchFamily="34" charset="-120"/>
          <a:ea typeface="微軟正黑體" panose="020B0604030504040204" pitchFamily="34" charset="-120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4BFC0A-F4B8-4C00-AE39-E2F97047F340}" type="datetimeFigureOut">
              <a:rPr lang="zh-TW" altLang="en-US" smtClean="0"/>
              <a:t>2018/9/17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845970-2AB6-41CC-AE4E-B38847A8859B}" type="slidenum">
              <a:rPr lang="zh-TW" altLang="en-US" smtClean="0"/>
              <a:t>‹#›</a:t>
            </a:fld>
            <a:endParaRPr lang="zh-TW" altLang="en-US"/>
          </a:p>
        </p:txBody>
      </p:sp>
      <p:pic>
        <p:nvPicPr>
          <p:cNvPr id="45058" name="Picture 2"/>
          <p:cNvPicPr>
            <a:picLocks noChangeAspect="1" noChangeArrowheads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" y="0"/>
            <a:ext cx="9142884" cy="6926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8" descr="\\Filesrvtp\資源分享\07企編處\A06企編三處\B02編三部\B04部內共同會議\公版\龍騰文化LOGO(黑字).png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6550" y="6488113"/>
            <a:ext cx="100806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5060" name="Picture 4"/>
          <p:cNvPicPr>
            <a:picLocks noChangeAspect="1" noChangeArrowheads="1"/>
          </p:cNvPicPr>
          <p:nvPr userDrawn="1"/>
        </p:nvPicPr>
        <p:blipFill>
          <a:blip r:embed="rId1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822" y="1443945"/>
            <a:ext cx="760133" cy="2189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3275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onsumer.fda.gov.tw/Food/detail/TFNDD.aspx?f=0&amp;pid=61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aces.nmsu.edu/pubs/_h/H232.pdf" TargetMode="External"/><Relationship Id="rId2" Type="http://schemas.openxmlformats.org/officeDocument/2006/relationships/hyperlink" Target="https://kmweb.coa.gov.tw/subject/mp.asp?mp=344" TargetMode="Externa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Dent_corn#/media/File:YellowCorn.jpg" TargetMode="External"/><Relationship Id="rId7" Type="http://schemas.openxmlformats.org/officeDocument/2006/relationships/hyperlink" Target="https://en.wikipedia.org/wiki/Sweet_corn#/media/File:Sweet_Corns.jpg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hyperlink" Target="https://creativecommons.org/licenses/by-sa/3.0/tw/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hyperlink" Target="https://creativecommons.org/licenses/by-sa/2.0/deed.zh_TW" TargetMode="External"/><Relationship Id="rId5" Type="http://schemas.openxmlformats.org/officeDocument/2006/relationships/hyperlink" Target="https://en.wikipedia.org/wiki/Flint_corn#/media/File:Corncobs.jpg" TargetMode="External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creativecommons.org/licenses/by-sa/4.0/deed.zh_TW" TargetMode="External"/><Relationship Id="rId4" Type="http://schemas.openxmlformats.org/officeDocument/2006/relationships/hyperlink" Target="https://en.wikipedia.org/wiki/Pod_corn#/media/File:Pod_corn.JPG" TargetMode="Externa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Relationship Id="rId5" Type="http://schemas.openxmlformats.org/officeDocument/2006/relationships/image" Target="../media/image17.jpeg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0.wmf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2129\Desktop\首頁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875" y="549275"/>
            <a:ext cx="8855075" cy="2609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395288" y="2781300"/>
            <a:ext cx="8497887" cy="3963988"/>
          </a:xfrm>
        </p:spPr>
        <p:txBody>
          <a:bodyPr rtlCol="0"/>
          <a:lstStyle/>
          <a:p>
            <a:pPr algn="ctr" eaLnBrk="1" fontAlgn="auto" hangingPunct="1">
              <a:lnSpc>
                <a:spcPct val="150000"/>
              </a:lnSpc>
              <a:spcAft>
                <a:spcPts val="0"/>
              </a:spcAft>
              <a:defRPr/>
            </a:pPr>
            <a:r>
              <a:rPr lang="zh-TW" altLang="en-US" sz="6000" dirty="0" smtClean="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爆米花的製作</a:t>
            </a:r>
            <a:r>
              <a:rPr lang="en-US" altLang="zh-TW" sz="6000" dirty="0" smtClean="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zh-TW" sz="6000" dirty="0" smtClean="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zh-TW" altLang="en-US" sz="6000" smtClean="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與原</a:t>
            </a:r>
            <a:r>
              <a:rPr lang="zh-TW" altLang="en-US" sz="6000">
                <a:solidFill>
                  <a:srgbClr val="C425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理</a:t>
            </a:r>
            <a:endParaRPr lang="zh-TW" altLang="en-US" sz="6000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12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5C6F1E87-611F-4CAF-AA7E-800D2CB84C37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748358" y="692696"/>
            <a:ext cx="4111674" cy="1800200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50000"/>
              </a:lnSpc>
            </a:pPr>
            <a:r>
              <a:rPr lang="zh-TW" altLang="en-US" sz="4000" dirty="0" smtClean="0">
                <a:solidFill>
                  <a:schemeClr val="tx1"/>
                </a:solidFill>
              </a:rPr>
              <a:t>跨科齊步走</a:t>
            </a:r>
            <a:r>
              <a:rPr lang="en-US" altLang="zh-TW" sz="4000" dirty="0" smtClean="0">
                <a:solidFill>
                  <a:schemeClr val="tx1"/>
                </a:solidFill>
              </a:rPr>
              <a:t>—</a:t>
            </a:r>
          </a:p>
          <a:p>
            <a:pPr algn="ctr">
              <a:lnSpc>
                <a:spcPct val="150000"/>
              </a:lnSpc>
            </a:pPr>
            <a:r>
              <a:rPr lang="zh-TW" altLang="en-US" sz="4000" dirty="0" smtClean="0">
                <a:solidFill>
                  <a:schemeClr val="tx1"/>
                </a:solidFill>
              </a:rPr>
              <a:t>      </a:t>
            </a:r>
            <a:r>
              <a:rPr lang="zh-TW" altLang="en-US" sz="4000" smtClean="0">
                <a:solidFill>
                  <a:schemeClr val="tx1"/>
                </a:solidFill>
              </a:rPr>
              <a:t>廚房</a:t>
            </a:r>
            <a:r>
              <a:rPr lang="zh-TW" altLang="en-US" sz="4000" smtClean="0">
                <a:solidFill>
                  <a:schemeClr val="tx1"/>
                </a:solidFill>
              </a:rPr>
              <a:t>中的科學</a:t>
            </a:r>
            <a:endParaRPr lang="en-US" altLang="zh-TW" sz="40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772400" cy="13620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600" dirty="0"/>
              <a:t>爆米花的介紹</a:t>
            </a:r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概念引導</a:t>
            </a:r>
            <a:endParaRPr lang="zh-TW" altLang="en-US" sz="2800" dirty="0"/>
          </a:p>
        </p:txBody>
      </p:sp>
      <p:sp>
        <p:nvSpPr>
          <p:cNvPr id="6148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D26FBCF6-2B04-4959-B8B6-F617307AAE4B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00808"/>
            <a:ext cx="4631208" cy="48749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solidFill>
                  <a:srgbClr val="C42500"/>
                </a:solidFill>
              </a:rPr>
              <a:t>爆米花的傳說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617663"/>
            <a:ext cx="2952378" cy="4114800"/>
          </a:xfrm>
        </p:spPr>
        <p:txBody>
          <a:bodyPr wrap="square"/>
          <a:lstStyle/>
          <a:p>
            <a:pPr marL="449263" indent="-449263" eaLnBrk="1" hangingPunct="1">
              <a:lnSpc>
                <a:spcPts val="6000"/>
              </a:lnSpc>
              <a:buFont typeface="Arial" charset="0"/>
              <a:buNone/>
            </a:pPr>
            <a:r>
              <a:rPr lang="zh-TW" altLang="en-US" sz="2800" dirty="0" smtClean="0"/>
              <a:t>傳說一</a:t>
            </a:r>
            <a:endParaRPr lang="en-US" altLang="zh-TW" sz="2800" dirty="0" smtClean="0"/>
          </a:p>
          <a:p>
            <a:pPr marL="0" indent="0" eaLnBrk="1" hangingPunct="1">
              <a:buFont typeface="Arial" charset="0"/>
              <a:buNone/>
            </a:pPr>
            <a:r>
              <a:rPr lang="zh-TW" altLang="en-US" sz="2400" b="0" dirty="0" smtClean="0"/>
              <a:t>西班牙人把爆米花的製作方法帶到新大陸。</a:t>
            </a:r>
            <a:endParaRPr lang="en-US" altLang="zh-TW" sz="2400" b="0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486150"/>
            <a:ext cx="4757737" cy="337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solidFill>
                  <a:srgbClr val="C42500"/>
                </a:solidFill>
              </a:rPr>
              <a:t>爆米花的傳說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617663"/>
            <a:ext cx="7416800" cy="4114800"/>
          </a:xfrm>
        </p:spPr>
        <p:txBody>
          <a:bodyPr/>
          <a:lstStyle/>
          <a:p>
            <a:pPr marL="449263" indent="-449263" eaLnBrk="1" hangingPunct="1">
              <a:lnSpc>
                <a:spcPts val="6000"/>
              </a:lnSpc>
              <a:buFont typeface="Arial" charset="0"/>
              <a:buNone/>
              <a:defRPr/>
            </a:pPr>
            <a:r>
              <a:rPr lang="zh-TW" altLang="en-US" sz="2800" dirty="0" smtClean="0"/>
              <a:t>傳說</a:t>
            </a:r>
            <a:r>
              <a:rPr lang="zh-TW" altLang="en-US" sz="2800" dirty="0"/>
              <a:t>二</a:t>
            </a:r>
            <a:endParaRPr lang="en-US" altLang="zh-TW" sz="2800" dirty="0"/>
          </a:p>
          <a:p>
            <a:pPr marL="0" indent="0" eaLnBrk="1" hangingPunct="1">
              <a:lnSpc>
                <a:spcPct val="120000"/>
              </a:lnSpc>
              <a:buFont typeface="Wingdings" pitchFamily="2" charset="2"/>
              <a:buNone/>
              <a:defRPr/>
            </a:pPr>
            <a:r>
              <a:rPr lang="zh-TW" altLang="en-US" sz="2400" b="0" dirty="0" smtClean="0"/>
              <a:t>傳說宋代在</a:t>
            </a:r>
            <a:r>
              <a:rPr lang="zh-TW" altLang="en-US" sz="2400" b="0" dirty="0"/>
              <a:t>新春來臨</a:t>
            </a:r>
            <a:r>
              <a:rPr lang="zh-TW" altLang="en-US" sz="2400" b="0" dirty="0" smtClean="0"/>
              <a:t>之際會用爆米花來</a:t>
            </a:r>
            <a:r>
              <a:rPr lang="zh-TW" altLang="en-US" sz="2400" b="0" dirty="0"/>
              <a:t>卜知一年的吉凶，未嫁的女性還會卜問</a:t>
            </a:r>
            <a:r>
              <a:rPr lang="zh-TW" altLang="en-US" sz="2400" b="0" dirty="0" smtClean="0"/>
              <a:t>自己的終身大事</a:t>
            </a:r>
            <a:r>
              <a:rPr lang="zh-TW" altLang="en-US" dirty="0" smtClean="0"/>
              <a:t/>
            </a:r>
            <a:br>
              <a:rPr lang="zh-TW" altLang="en-US" dirty="0" smtClean="0"/>
            </a:br>
            <a:endParaRPr lang="zh-TW" altLang="en-US" dirty="0" smtClean="0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4313" y="3457575"/>
            <a:ext cx="4410075" cy="3355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solidFill>
                  <a:srgbClr val="C42500"/>
                </a:solidFill>
              </a:rPr>
              <a:t>爆米花的傳說</a:t>
            </a:r>
            <a:endParaRPr lang="zh-TW" altLang="en-U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614488"/>
            <a:ext cx="7661275" cy="4114800"/>
          </a:xfrm>
        </p:spPr>
        <p:txBody>
          <a:bodyPr>
            <a:noAutofit/>
          </a:bodyPr>
          <a:lstStyle/>
          <a:p>
            <a:pPr marL="449263" indent="-449263" eaLnBrk="1" hangingPunct="1">
              <a:lnSpc>
                <a:spcPts val="6000"/>
              </a:lnSpc>
              <a:buFont typeface="Arial" charset="0"/>
              <a:buNone/>
              <a:defRPr/>
            </a:pPr>
            <a:r>
              <a:rPr lang="zh-TW" altLang="en-US" sz="2800" dirty="0" smtClean="0"/>
              <a:t>傳說三</a:t>
            </a:r>
            <a:endParaRPr lang="en-US" altLang="zh-TW" sz="2800" dirty="0"/>
          </a:p>
          <a:p>
            <a:pPr marL="0" indent="0" eaLnBrk="1" hangingPunct="1">
              <a:lnSpc>
                <a:spcPct val="120000"/>
              </a:lnSpc>
              <a:buFont typeface="Wingdings" pitchFamily="2" charset="2"/>
              <a:buNone/>
              <a:defRPr/>
            </a:pPr>
            <a:r>
              <a:rPr lang="zh-TW" altLang="en-US" sz="2400" b="0" dirty="0" smtClean="0"/>
              <a:t>印第安人傳說每一</a:t>
            </a:r>
            <a:r>
              <a:rPr lang="zh-TW" altLang="en-US" sz="2400" b="0" dirty="0"/>
              <a:t>粒玉米粒中都住著</a:t>
            </a:r>
            <a:r>
              <a:rPr lang="zh-TW" altLang="en-US" sz="2400" b="0" dirty="0" smtClean="0"/>
              <a:t>一個小</a:t>
            </a:r>
            <a:r>
              <a:rPr lang="zh-TW" altLang="en-US" sz="2400" b="0" dirty="0"/>
              <a:t>精靈</a:t>
            </a:r>
            <a:r>
              <a:rPr lang="zh-TW" altLang="en-US" sz="2400" b="0" dirty="0" smtClean="0"/>
              <a:t>，所以把玉米粒加熱會使裡面</a:t>
            </a:r>
            <a:r>
              <a:rPr lang="zh-TW" altLang="en-US" sz="2400" b="0" dirty="0"/>
              <a:t>的小</a:t>
            </a:r>
            <a:r>
              <a:rPr lang="zh-TW" altLang="en-US" sz="2400" b="0" dirty="0" smtClean="0"/>
              <a:t>精靈生氣地跳出來，便形成爆米花</a:t>
            </a:r>
            <a:endParaRPr lang="zh-TW" altLang="en-US" sz="2400" b="0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17032"/>
            <a:ext cx="1440160" cy="15612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弧形 2"/>
          <p:cNvSpPr/>
          <p:nvPr/>
        </p:nvSpPr>
        <p:spPr>
          <a:xfrm>
            <a:off x="1979712" y="4245651"/>
            <a:ext cx="1728192" cy="504056"/>
          </a:xfrm>
          <a:prstGeom prst="arc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弧形 7"/>
          <p:cNvSpPr/>
          <p:nvPr/>
        </p:nvSpPr>
        <p:spPr>
          <a:xfrm>
            <a:off x="2090164" y="4497679"/>
            <a:ext cx="1728192" cy="504056"/>
          </a:xfrm>
          <a:prstGeom prst="arc">
            <a:avLst>
              <a:gd name="adj1" fmla="val 11899343"/>
              <a:gd name="adj2" fmla="val 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弧形 8"/>
          <p:cNvSpPr/>
          <p:nvPr/>
        </p:nvSpPr>
        <p:spPr>
          <a:xfrm>
            <a:off x="2131090" y="4759692"/>
            <a:ext cx="1728192" cy="504056"/>
          </a:xfrm>
          <a:prstGeom prst="arc">
            <a:avLst>
              <a:gd name="adj1" fmla="val 11899343"/>
              <a:gd name="adj2" fmla="val 0"/>
            </a:avLst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/>
          <p:cNvSpPr txBox="1"/>
          <p:nvPr/>
        </p:nvSpPr>
        <p:spPr>
          <a:xfrm>
            <a:off x="1403648" y="4390359"/>
            <a:ext cx="122413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&gt;</a:t>
            </a:r>
            <a:r>
              <a:rPr lang="zh-TW" altLang="en-US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皿</a:t>
            </a:r>
            <a:r>
              <a:rPr lang="en-US" altLang="zh-TW" sz="2600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&lt;</a:t>
            </a:r>
            <a:endParaRPr lang="zh-TW" altLang="en-US" sz="2600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5" descr="D:\K1267\107上\55401-E4R 探索實作DIY_化學篇\電子檔\shutterstock_100088312.jpg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7600" y="4356100"/>
            <a:ext cx="7486650" cy="2528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solidFill>
                  <a:srgbClr val="C42500"/>
                </a:solidFill>
              </a:rPr>
              <a:t>玉米粒變成爆米花的過程</a:t>
            </a:r>
          </a:p>
        </p:txBody>
      </p:sp>
      <p:sp>
        <p:nvSpPr>
          <p:cNvPr id="10244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628775"/>
            <a:ext cx="7272338" cy="4248150"/>
          </a:xfrm>
        </p:spPr>
        <p:txBody>
          <a:bodyPr/>
          <a:lstStyle/>
          <a:p>
            <a:pPr marL="457200" indent="-457200" eaLnBrk="1" hangingPunct="1">
              <a:lnSpc>
                <a:spcPct val="120000"/>
              </a:lnSpc>
              <a:buFont typeface="Wingdings" pitchFamily="2" charset="2"/>
              <a:buAutoNum type="circleNumWdWhitePlain"/>
            </a:pPr>
            <a:r>
              <a:rPr lang="zh-TW" altLang="en-US" sz="2400" b="0" smtClean="0"/>
              <a:t>加熱過程中，玉米內的水分氣化成水蒸氣</a:t>
            </a:r>
            <a:endParaRPr lang="en-US" altLang="zh-TW" sz="2400" b="0" smtClean="0"/>
          </a:p>
          <a:p>
            <a:pPr marL="457200" indent="-457200" eaLnBrk="1" hangingPunct="1">
              <a:lnSpc>
                <a:spcPct val="120000"/>
              </a:lnSpc>
              <a:buFont typeface="Wingdings" pitchFamily="2" charset="2"/>
              <a:buAutoNum type="circleNumWdWhitePlain"/>
            </a:pPr>
            <a:r>
              <a:rPr lang="zh-TW" altLang="en-US" sz="2400" b="0" smtClean="0"/>
              <a:t>水蒸氣被玉米的外膜包覆著無法散出，導致內部壓力升高</a:t>
            </a:r>
            <a:endParaRPr lang="en-US" altLang="zh-TW" sz="2400" b="0" smtClean="0"/>
          </a:p>
          <a:p>
            <a:pPr marL="457200" indent="-457200" eaLnBrk="1" hangingPunct="1">
              <a:lnSpc>
                <a:spcPct val="120000"/>
              </a:lnSpc>
              <a:buFont typeface="Wingdings" pitchFamily="2" charset="2"/>
              <a:buAutoNum type="circleNumWdWhitePlain"/>
            </a:pPr>
            <a:r>
              <a:rPr lang="zh-TW" altLang="en-US" sz="2400" b="0" smtClean="0"/>
              <a:t>當溫度持續升高，內部的壓力超過外膜所能負荷的時候，玉米會爆開、水蒸氣迅速散到空氣中，玉米裡的澱粉和蛋白質外翻形成乾燥蓬鬆的爆米花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mtClean="0">
                <a:solidFill>
                  <a:srgbClr val="C42500"/>
                </a:solidFill>
              </a:rPr>
              <a:t>爆米花的熱量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1"/>
          </p:nvPr>
        </p:nvSpPr>
        <p:spPr>
          <a:xfrm>
            <a:off x="971550" y="1628775"/>
            <a:ext cx="7661275" cy="4114800"/>
          </a:xfrm>
        </p:spPr>
        <p:txBody>
          <a:bodyPr wrap="none"/>
          <a:lstStyle/>
          <a:p>
            <a:pPr eaLnBrk="1" hangingPunct="1">
              <a:lnSpc>
                <a:spcPct val="120000"/>
              </a:lnSpc>
            </a:pPr>
            <a:r>
              <a:rPr lang="zh-TW" altLang="en-US" sz="2400" b="0" dirty="0" smtClean="0"/>
              <a:t>行政院衛生署食品營養成分資料庫：</a:t>
            </a:r>
            <a:r>
              <a:rPr lang="en-US" altLang="zh-TW" sz="2400" b="0" dirty="0" smtClean="0"/>
              <a:t/>
            </a:r>
            <a:br>
              <a:rPr lang="en-US" altLang="zh-TW" sz="2400" b="0" dirty="0" smtClean="0"/>
            </a:br>
            <a:r>
              <a:rPr lang="zh-TW" altLang="en-US" sz="2400" b="0" dirty="0" smtClean="0"/>
              <a:t>乾玉米粒</a:t>
            </a:r>
            <a:r>
              <a:rPr lang="zh-TW" altLang="en-US" sz="2400" b="0" dirty="0"/>
              <a:t>的熱量</a:t>
            </a:r>
            <a:r>
              <a:rPr lang="zh-TW" altLang="en-US" sz="2400" b="0" dirty="0" smtClean="0"/>
              <a:t>約</a:t>
            </a:r>
            <a:r>
              <a:rPr lang="en-US" altLang="zh-TW" sz="2400" b="0" dirty="0" smtClean="0"/>
              <a:t>370</a:t>
            </a:r>
            <a:r>
              <a:rPr lang="zh-TW" altLang="en-US" sz="2400" b="0" dirty="0" smtClean="0"/>
              <a:t>卡</a:t>
            </a:r>
            <a:r>
              <a:rPr lang="en-US" altLang="zh-TW" sz="2400" b="0" dirty="0" smtClean="0"/>
              <a:t>/100</a:t>
            </a:r>
            <a:r>
              <a:rPr lang="zh-TW" altLang="en-US" sz="2400" b="0" dirty="0" smtClean="0"/>
              <a:t>克 </a:t>
            </a:r>
            <a:endParaRPr lang="en-US" altLang="zh-TW" sz="2400" b="0" dirty="0" smtClean="0"/>
          </a:p>
          <a:p>
            <a:pPr eaLnBrk="1" hangingPunct="1">
              <a:lnSpc>
                <a:spcPct val="120000"/>
              </a:lnSpc>
            </a:pPr>
            <a:r>
              <a:rPr lang="zh-TW" altLang="en-US" sz="2400" b="0" dirty="0" smtClean="0"/>
              <a:t>加上爆米花時所需用的油脂和調味料的熱量，則</a:t>
            </a:r>
            <a:r>
              <a:rPr lang="en-US" altLang="zh-TW" sz="2400" b="0" dirty="0" smtClean="0"/>
              <a:t/>
            </a:r>
            <a:br>
              <a:rPr lang="en-US" altLang="zh-TW" sz="2400" b="0" dirty="0" smtClean="0"/>
            </a:br>
            <a:r>
              <a:rPr lang="zh-TW" altLang="en-US" sz="2400" b="0" dirty="0" smtClean="0"/>
              <a:t>鹹的爆米花</a:t>
            </a:r>
            <a:r>
              <a:rPr lang="en-US" altLang="zh-TW" sz="2400" b="0" dirty="0" smtClean="0"/>
              <a:t>500</a:t>
            </a:r>
            <a:r>
              <a:rPr lang="zh-TW" altLang="en-US" sz="2400" b="0" dirty="0" smtClean="0"/>
              <a:t>卡</a:t>
            </a:r>
            <a:r>
              <a:rPr lang="en-US" altLang="zh-TW" sz="2400" b="0" dirty="0"/>
              <a:t>/ 100</a:t>
            </a:r>
            <a:r>
              <a:rPr lang="zh-TW" altLang="en-US" sz="2400" b="0" dirty="0" smtClean="0"/>
              <a:t>克、甜的爆米花</a:t>
            </a:r>
            <a:r>
              <a:rPr lang="en-US" altLang="zh-TW" sz="2400" b="0" dirty="0" smtClean="0"/>
              <a:t>650</a:t>
            </a:r>
            <a:r>
              <a:rPr lang="zh-TW" altLang="en-US" sz="2400" b="0" dirty="0" smtClean="0"/>
              <a:t>卡</a:t>
            </a:r>
            <a:r>
              <a:rPr lang="en-US" altLang="zh-TW" sz="2400" b="0" dirty="0"/>
              <a:t>/ 100</a:t>
            </a:r>
            <a:r>
              <a:rPr lang="zh-TW" altLang="en-US" sz="2400" b="0" dirty="0"/>
              <a:t>克</a:t>
            </a:r>
            <a:endParaRPr lang="zh-TW" altLang="en-US" sz="2400" b="0" dirty="0" smtClean="0"/>
          </a:p>
        </p:txBody>
      </p:sp>
      <p:sp>
        <p:nvSpPr>
          <p:cNvPr id="15364" name="文字方塊 4"/>
          <p:cNvSpPr txBox="1">
            <a:spLocks noChangeArrowheads="1"/>
          </p:cNvSpPr>
          <p:nvPr/>
        </p:nvSpPr>
        <p:spPr bwMode="auto">
          <a:xfrm>
            <a:off x="964171" y="6310557"/>
            <a:ext cx="46466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b="0" dirty="0">
                <a:latin typeface="Arial" charset="0"/>
                <a:ea typeface="新細明體" pitchFamily="18" charset="-120"/>
              </a:rPr>
              <a:t>資料來源：乾玉米粒的熱量</a:t>
            </a:r>
            <a:endParaRPr lang="en-US" altLang="zh-TW" sz="1200" b="0" dirty="0">
              <a:latin typeface="Arial" charset="0"/>
              <a:ea typeface="新細明體" pitchFamily="18" charset="-120"/>
              <a:hlinkClick r:id="rId3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 dirty="0">
                <a:latin typeface="Arial" charset="0"/>
                <a:ea typeface="新細明體" pitchFamily="18" charset="-120"/>
                <a:hlinkClick r:id="rId3"/>
              </a:rPr>
              <a:t>https://</a:t>
            </a:r>
            <a:r>
              <a:rPr lang="en-US" altLang="zh-TW" sz="1200" b="0" dirty="0" err="1">
                <a:latin typeface="Arial" charset="0"/>
                <a:ea typeface="新細明體" pitchFamily="18" charset="-120"/>
                <a:hlinkClick r:id="rId3"/>
              </a:rPr>
              <a:t>consumer.fda.gov.tw</a:t>
            </a:r>
            <a:r>
              <a:rPr lang="en-US" altLang="zh-TW" sz="1200" b="0" dirty="0">
                <a:latin typeface="Arial" charset="0"/>
                <a:ea typeface="新細明體" pitchFamily="18" charset="-120"/>
                <a:hlinkClick r:id="rId3"/>
              </a:rPr>
              <a:t>/Food/detail/</a:t>
            </a:r>
            <a:r>
              <a:rPr lang="en-US" altLang="zh-TW" sz="1200" b="0" dirty="0" err="1">
                <a:latin typeface="Arial" charset="0"/>
                <a:ea typeface="新細明體" pitchFamily="18" charset="-120"/>
                <a:hlinkClick r:id="rId3"/>
              </a:rPr>
              <a:t>TFNDD.aspx?f</a:t>
            </a:r>
            <a:r>
              <a:rPr lang="en-US" altLang="zh-TW" sz="1200" b="0" dirty="0">
                <a:latin typeface="Arial" charset="0"/>
                <a:ea typeface="新細明體" pitchFamily="18" charset="-120"/>
                <a:hlinkClick r:id="rId3"/>
              </a:rPr>
              <a:t>=</a:t>
            </a:r>
            <a:r>
              <a:rPr lang="en-US" altLang="zh-TW" sz="1200" b="0" dirty="0" err="1">
                <a:latin typeface="Arial" charset="0"/>
                <a:ea typeface="新細明體" pitchFamily="18" charset="-120"/>
                <a:hlinkClick r:id="rId3"/>
              </a:rPr>
              <a:t>0&amp;pid</a:t>
            </a:r>
            <a:r>
              <a:rPr lang="en-US" altLang="zh-TW" sz="1200" b="0" dirty="0">
                <a:latin typeface="Arial" charset="0"/>
                <a:ea typeface="新細明體" pitchFamily="18" charset="-120"/>
                <a:hlinkClick r:id="rId3"/>
              </a:rPr>
              <a:t>=61</a:t>
            </a:r>
            <a:endParaRPr lang="zh-TW" altLang="en-US" sz="1200" b="0" dirty="0">
              <a:latin typeface="Arial" charset="0"/>
              <a:ea typeface="新細明體" pitchFamily="18" charset="-120"/>
            </a:endParaRPr>
          </a:p>
        </p:txBody>
      </p:sp>
      <p:sp>
        <p:nvSpPr>
          <p:cNvPr id="3" name="圓角矩形圖說文字 2"/>
          <p:cNvSpPr/>
          <p:nvPr/>
        </p:nvSpPr>
        <p:spPr>
          <a:xfrm>
            <a:off x="6156325" y="4819428"/>
            <a:ext cx="2124075" cy="1440085"/>
          </a:xfrm>
          <a:prstGeom prst="wedgeRoundRectCallout">
            <a:avLst>
              <a:gd name="adj1" fmla="val -60796"/>
              <a:gd name="adj2" fmla="val 19910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調味後的爆米花為高鹽、高油脂，過量亦造成肥胖、心血管疾病</a:t>
            </a:r>
          </a:p>
        </p:txBody>
      </p:sp>
      <p:pic>
        <p:nvPicPr>
          <p:cNvPr id="43010" name="Picture 2" descr="http://srvgv.lungteng.com.tw/GVGalleryVideo/Pre/010001-020000/015201-015300/0001522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419" y="3602061"/>
            <a:ext cx="4178128" cy="2678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36713"/>
            <a:ext cx="7439025" cy="4114800"/>
          </a:xfrm>
        </p:spPr>
        <p:txBody>
          <a:bodyPr wrap="none"/>
          <a:lstStyle/>
          <a:p>
            <a:pPr eaLnBrk="1" hangingPunct="1">
              <a:buFont typeface="Arial" charset="0"/>
              <a:buNone/>
              <a:defRPr/>
            </a:pPr>
            <a:r>
              <a:rPr lang="zh-TW" altLang="en-US" sz="2400" b="0" dirty="0"/>
              <a:t>玉米依種子胚乳的特色的特性，可分成：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凹玉米（</a:t>
            </a:r>
            <a:r>
              <a:rPr lang="en-US" altLang="zh-TW" sz="2400" b="0" dirty="0"/>
              <a:t>dent corn</a:t>
            </a:r>
            <a:r>
              <a:rPr lang="zh-TW" altLang="en-US" sz="2400" b="0" dirty="0" smtClean="0"/>
              <a:t>）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甜玉米（</a:t>
            </a:r>
            <a:r>
              <a:rPr lang="en-US" altLang="zh-TW" sz="2400" b="0" dirty="0"/>
              <a:t>sweet corn</a:t>
            </a:r>
            <a:r>
              <a:rPr lang="zh-TW" altLang="en-US" sz="2400" b="0" dirty="0" smtClean="0"/>
              <a:t>）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硬玉米（</a:t>
            </a:r>
            <a:r>
              <a:rPr lang="en-US" altLang="zh-TW" sz="2400" b="0" dirty="0"/>
              <a:t>flint corn</a:t>
            </a:r>
            <a:r>
              <a:rPr lang="zh-TW" altLang="en-US" sz="2400" b="0" dirty="0"/>
              <a:t>）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爆玉米（</a:t>
            </a:r>
            <a:r>
              <a:rPr lang="en-US" altLang="zh-TW" sz="2400" b="0" dirty="0"/>
              <a:t>pop corn</a:t>
            </a:r>
            <a:r>
              <a:rPr lang="zh-TW" altLang="en-US" sz="2400" b="0" dirty="0"/>
              <a:t>）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粉玉米</a:t>
            </a:r>
            <a:r>
              <a:rPr lang="en-US" altLang="zh-TW" sz="2400" b="0" dirty="0"/>
              <a:t>( Flour </a:t>
            </a:r>
            <a:r>
              <a:rPr lang="en-US" altLang="zh-TW" sz="2400" b="0" dirty="0" smtClean="0"/>
              <a:t>Corn) </a:t>
            </a:r>
            <a:endParaRPr lang="en-US" altLang="zh-TW" sz="2400" b="0" dirty="0"/>
          </a:p>
          <a:p>
            <a:pPr marL="457200" indent="-457200" eaLnBrk="1" hangingPunct="1">
              <a:buFont typeface="Wingdings" panose="05000000000000000000" pitchFamily="2" charset="2"/>
              <a:buAutoNum type="circleNumWdWhitePlain"/>
              <a:defRPr/>
            </a:pPr>
            <a:r>
              <a:rPr lang="zh-TW" altLang="en-US" sz="2400" b="0" dirty="0"/>
              <a:t>莢玉米</a:t>
            </a:r>
            <a:r>
              <a:rPr lang="en-US" altLang="zh-TW" sz="2400" b="0" dirty="0"/>
              <a:t>( Pod  Corn )</a:t>
            </a:r>
          </a:p>
        </p:txBody>
      </p:sp>
      <p:sp>
        <p:nvSpPr>
          <p:cNvPr id="11267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 dirty="0" smtClean="0">
                <a:solidFill>
                  <a:srgbClr val="C42500"/>
                </a:solidFill>
              </a:rPr>
              <a:t>爆米花的原料－玉米</a:t>
            </a:r>
            <a:endParaRPr kumimoji="0" lang="zh-TW" altLang="en-US" sz="4400" dirty="0">
              <a:solidFill>
                <a:srgbClr val="C42500"/>
              </a:solidFill>
            </a:endParaRPr>
          </a:p>
        </p:txBody>
      </p:sp>
      <p:sp>
        <p:nvSpPr>
          <p:cNvPr id="11268" name="矩形 1"/>
          <p:cNvSpPr>
            <a:spLocks noChangeArrowheads="1"/>
          </p:cNvSpPr>
          <p:nvPr/>
        </p:nvSpPr>
        <p:spPr bwMode="auto">
          <a:xfrm>
            <a:off x="971550" y="5445125"/>
            <a:ext cx="6840538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TW" altLang="en-US" sz="1200" b="0">
                <a:latin typeface="Arial" charset="0"/>
                <a:ea typeface="新細明體" pitchFamily="18" charset="-120"/>
              </a:rPr>
              <a:t>資料來源：</a:t>
            </a:r>
            <a:endParaRPr lang="en-US" altLang="zh-TW" sz="1200" b="0">
              <a:latin typeface="Arial" charset="0"/>
              <a:ea typeface="新細明體" pitchFamily="18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>
                <a:latin typeface="Arial" charset="0"/>
                <a:ea typeface="新細明體" pitchFamily="18" charset="-120"/>
              </a:rPr>
              <a:t>1.</a:t>
            </a:r>
            <a:r>
              <a:rPr lang="zh-TW" altLang="en-US" sz="1200" b="0">
                <a:latin typeface="Arial" charset="0"/>
                <a:ea typeface="新細明體" pitchFamily="18" charset="-120"/>
              </a:rPr>
              <a:t>行政院農業委員會 玉米主題館</a:t>
            </a:r>
            <a:endParaRPr lang="en-US" altLang="zh-TW" sz="1200" b="0">
              <a:latin typeface="Arial" charset="0"/>
              <a:ea typeface="新細明體" pitchFamily="18" charset="-120"/>
              <a:hlinkClick r:id="rId2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>
                <a:latin typeface="Arial" charset="0"/>
                <a:ea typeface="新細明體" pitchFamily="18" charset="-120"/>
                <a:hlinkClick r:id="rId2"/>
              </a:rPr>
              <a:t>https://kmweb.coa.gov.tw/subject/mp.asp?mp=344</a:t>
            </a:r>
            <a:endParaRPr lang="en-US" altLang="zh-TW" sz="1200" b="0">
              <a:latin typeface="Arial" charset="0"/>
              <a:ea typeface="新細明體" pitchFamily="18" charset="-12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>
                <a:latin typeface="Arial" charset="0"/>
                <a:ea typeface="新細明體" pitchFamily="18" charset="-120"/>
              </a:rPr>
              <a:t>2. Dickerson, George W. (2003), Specialty Corns , New Mexico State University, </a:t>
            </a:r>
            <a:r>
              <a:rPr lang="en-US" altLang="zh-TW" sz="1200" b="0">
                <a:latin typeface="Arial" charset="0"/>
                <a:ea typeface="新細明體" pitchFamily="18" charset="-120"/>
                <a:hlinkClick r:id="rId3"/>
              </a:rPr>
              <a:t>http://aces.nmsu.edu/pubs/_h/H232.pdf</a:t>
            </a:r>
            <a:endParaRPr lang="zh-TW" altLang="en-US" sz="1200" b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159000" y="1662113"/>
            <a:ext cx="1189038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0" name="矩形 9"/>
          <p:cNvSpPr/>
          <p:nvPr/>
        </p:nvSpPr>
        <p:spPr>
          <a:xfrm>
            <a:off x="6138863" y="1662113"/>
            <a:ext cx="1187450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28775"/>
            <a:ext cx="3600450" cy="24003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zh-TW" altLang="en-US" sz="2800" dirty="0" smtClean="0"/>
              <a:t>凹玉米</a:t>
            </a:r>
            <a:endParaRPr lang="en-US" altLang="zh-TW" sz="280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約佔全美產量的 </a:t>
            </a:r>
            <a:r>
              <a:rPr lang="en-US" altLang="zh-TW" sz="2400" b="0" dirty="0" smtClean="0"/>
              <a:t>99%</a:t>
            </a:r>
          </a:p>
          <a:p>
            <a:pPr eaLnBrk="1" hangingPunct="1">
              <a:defRPr/>
            </a:pPr>
            <a:r>
              <a:rPr lang="zh-TW" altLang="en-US" sz="2400" b="0" dirty="0"/>
              <a:t>乾燥後頂端</a:t>
            </a:r>
            <a:r>
              <a:rPr lang="zh-TW" altLang="en-US" sz="2400" b="0" dirty="0" smtClean="0"/>
              <a:t>凹陷成馬齒形，故稱為馬齒種</a:t>
            </a:r>
            <a:endParaRPr lang="en-US" altLang="zh-TW" sz="2400" b="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主要用途為飼料與澱粉加工</a:t>
            </a:r>
          </a:p>
        </p:txBody>
      </p:sp>
      <p:sp>
        <p:nvSpPr>
          <p:cNvPr id="12293" name="矩形 1"/>
          <p:cNvSpPr>
            <a:spLocks noChangeArrowheads="1"/>
          </p:cNvSpPr>
          <p:nvPr/>
        </p:nvSpPr>
        <p:spPr bwMode="auto">
          <a:xfrm>
            <a:off x="1519238" y="6180138"/>
            <a:ext cx="27225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 dirty="0">
                <a:latin typeface="Arial" charset="0"/>
                <a:ea typeface="新細明體" pitchFamily="18" charset="-120"/>
              </a:rPr>
              <a:t>Source from:</a:t>
            </a:r>
            <a:r>
              <a:rPr lang="zh-TW" altLang="en-US" sz="1200" b="0" dirty="0">
                <a:latin typeface="Arial" charset="0"/>
                <a:ea typeface="新細明體" pitchFamily="18" charset="-120"/>
              </a:rPr>
              <a:t> </a:t>
            </a:r>
            <a:r>
              <a:rPr lang="en-US" altLang="zh-TW" sz="1200" b="0" dirty="0" err="1">
                <a:latin typeface="Arial" charset="0"/>
                <a:ea typeface="新細明體" pitchFamily="18" charset="-120"/>
              </a:rPr>
              <a:t>wikipedia</a:t>
            </a:r>
            <a:r>
              <a:rPr lang="en-US" altLang="zh-TW" sz="1200" b="0" dirty="0">
                <a:latin typeface="Arial" charset="0"/>
                <a:ea typeface="新細明體" pitchFamily="18" charset="-120"/>
              </a:rPr>
              <a:t/>
            </a:r>
            <a:br>
              <a:rPr lang="en-US" altLang="zh-TW" sz="1200" b="0" dirty="0">
                <a:latin typeface="Arial" charset="0"/>
                <a:ea typeface="新細明體" pitchFamily="18" charset="-120"/>
              </a:rPr>
            </a:br>
            <a:r>
              <a:rPr lang="pl-PL" altLang="zh-TW" sz="1200" b="0" dirty="0">
                <a:latin typeface="Arial" charset="0"/>
                <a:ea typeface="新細明體" pitchFamily="18" charset="-120"/>
              </a:rPr>
              <a:t>Photo by </a:t>
            </a:r>
            <a:r>
              <a:rPr lang="pl-PL" altLang="zh-TW" sz="1200" b="0" dirty="0">
                <a:latin typeface="Arial" charset="0"/>
                <a:ea typeface="新細明體" pitchFamily="18" charset="-120"/>
                <a:hlinkClick r:id="rId3"/>
              </a:rPr>
              <a:t>Jonathunder</a:t>
            </a:r>
            <a:r>
              <a:rPr lang="pl-PL" altLang="zh-TW" sz="1200" b="0" dirty="0">
                <a:latin typeface="Arial" charset="0"/>
                <a:ea typeface="新細明體" pitchFamily="18" charset="-120"/>
              </a:rPr>
              <a:t>, </a:t>
            </a:r>
            <a:r>
              <a:rPr lang="pl-PL" altLang="zh-TW" sz="1200" b="0" dirty="0">
                <a:latin typeface="Arial" charset="0"/>
                <a:ea typeface="新細明體" pitchFamily="18" charset="-120"/>
                <a:hlinkClick r:id="rId4"/>
              </a:rPr>
              <a:t>CC BY-SA 3.0</a:t>
            </a:r>
            <a:endParaRPr lang="zh-TW" altLang="en-US" sz="1200" b="0" dirty="0">
              <a:latin typeface="Arial" charset="0"/>
              <a:ea typeface="新細明體" pitchFamily="18" charset="-120"/>
            </a:endParaRPr>
          </a:p>
        </p:txBody>
      </p:sp>
      <p:sp>
        <p:nvSpPr>
          <p:cNvPr id="12294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400">
                <a:solidFill>
                  <a:srgbClr val="C42500"/>
                </a:solidFill>
              </a:rPr>
              <a:t>玉米粒的品種</a:t>
            </a:r>
            <a:endParaRPr kumimoji="0" lang="zh-TW" altLang="en-US" sz="4400">
              <a:solidFill>
                <a:srgbClr val="C42500"/>
              </a:solidFill>
            </a:endParaRPr>
          </a:p>
        </p:txBody>
      </p:sp>
      <p:pic>
        <p:nvPicPr>
          <p:cNvPr id="12295" name="Picture 7" descr="YellowCorn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260850"/>
            <a:ext cx="2663825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932363" y="1628775"/>
            <a:ext cx="36004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kumimoji="0" lang="zh-TW" altLang="en-US" sz="2800" dirty="0" smtClean="0"/>
              <a:t>甜玉米</a:t>
            </a:r>
          </a:p>
          <a:p>
            <a:pPr eaLnBrk="1" hangingPunct="1">
              <a:defRPr/>
            </a:pPr>
            <a:r>
              <a:rPr kumimoji="0" lang="zh-TW" altLang="en-US" sz="2400" b="0" dirty="0" smtClean="0"/>
              <a:t>甜度高，稱為甜質種</a:t>
            </a:r>
            <a:endParaRPr kumimoji="0" lang="en-US" altLang="zh-TW" sz="2400" b="0" dirty="0" smtClean="0"/>
          </a:p>
          <a:p>
            <a:pPr eaLnBrk="1" hangingPunct="1">
              <a:defRPr/>
            </a:pPr>
            <a:r>
              <a:rPr kumimoji="0" lang="zh-TW" altLang="en-US" sz="2400" b="0" dirty="0" smtClean="0"/>
              <a:t>主要用途為蔬菜鮮食及罐頭加工</a:t>
            </a:r>
          </a:p>
        </p:txBody>
      </p:sp>
      <p:pic>
        <p:nvPicPr>
          <p:cNvPr id="12297" name="Picture 8" descr="https://upload.wikimedia.org/wikipedia/commons/thumb/e/e1/Sweet_Corns.jpg/1280px-Sweet_Corn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4260850"/>
            <a:ext cx="2720975" cy="190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8" name="矩形 8"/>
          <p:cNvSpPr>
            <a:spLocks noChangeArrowheads="1"/>
          </p:cNvSpPr>
          <p:nvPr/>
        </p:nvSpPr>
        <p:spPr bwMode="auto">
          <a:xfrm>
            <a:off x="5435600" y="6165850"/>
            <a:ext cx="281781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>
                <a:latin typeface="Arial" charset="0"/>
                <a:ea typeface="新細明體" pitchFamily="18" charset="-120"/>
              </a:rPr>
              <a:t>Source from:</a:t>
            </a:r>
            <a:r>
              <a:rPr lang="zh-TW" altLang="en-US" sz="1200" b="0">
                <a:latin typeface="Arial" charset="0"/>
                <a:ea typeface="新細明體" pitchFamily="18" charset="-120"/>
              </a:rPr>
              <a:t> </a:t>
            </a:r>
            <a:r>
              <a:rPr lang="en-US" altLang="zh-TW" sz="1200" b="0">
                <a:latin typeface="Arial" charset="0"/>
                <a:ea typeface="新細明體" pitchFamily="18" charset="-120"/>
              </a:rPr>
              <a:t>wikipedia</a:t>
            </a:r>
            <a:br>
              <a:rPr lang="en-US" altLang="zh-TW" sz="1200" b="0">
                <a:latin typeface="Arial" charset="0"/>
                <a:ea typeface="新細明體" pitchFamily="18" charset="-120"/>
              </a:rPr>
            </a:br>
            <a:r>
              <a:rPr lang="pl-PL" altLang="zh-TW" sz="1200" b="0">
                <a:latin typeface="Arial" charset="0"/>
                <a:ea typeface="新細明體" pitchFamily="18" charset="-120"/>
              </a:rPr>
              <a:t>Photo by </a:t>
            </a:r>
            <a:r>
              <a:rPr lang="pl-PL" altLang="zh-TW" sz="1200" b="0">
                <a:latin typeface="Arial" charset="0"/>
                <a:ea typeface="新細明體" pitchFamily="18" charset="-120"/>
                <a:hlinkClick r:id="rId7"/>
              </a:rPr>
              <a:t>HitroMilanese</a:t>
            </a:r>
            <a:r>
              <a:rPr lang="pl-PL" altLang="zh-TW" sz="1200" b="0">
                <a:latin typeface="Arial" charset="0"/>
                <a:ea typeface="新細明體" pitchFamily="18" charset="-120"/>
              </a:rPr>
              <a:t>, </a:t>
            </a:r>
            <a:r>
              <a:rPr lang="pl-PL" altLang="zh-TW" sz="1200" b="0">
                <a:latin typeface="Arial" charset="0"/>
                <a:ea typeface="新細明體" pitchFamily="18" charset="-120"/>
                <a:hlinkClick r:id="rId4"/>
              </a:rPr>
              <a:t>CC BY-SA 3.0</a:t>
            </a:r>
            <a:endParaRPr lang="zh-TW" altLang="en-US" sz="1200" b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2159000" y="1662113"/>
            <a:ext cx="1189038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9" name="矩形 8"/>
          <p:cNvSpPr/>
          <p:nvPr/>
        </p:nvSpPr>
        <p:spPr>
          <a:xfrm>
            <a:off x="6138863" y="1662113"/>
            <a:ext cx="1187450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28775"/>
            <a:ext cx="3600450" cy="24003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zh-TW" altLang="en-US" sz="2800" dirty="0" smtClean="0"/>
              <a:t>硬玉米</a:t>
            </a:r>
            <a:endParaRPr lang="en-US" altLang="zh-TW" sz="280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此種玉米粒中間有一層較硬的澱粉質，乾燥後頂部圓形具光澤</a:t>
            </a:r>
            <a:endParaRPr lang="en-US" altLang="zh-TW" sz="2400" b="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主要用途為飼料與澱粉加工</a:t>
            </a:r>
          </a:p>
          <a:p>
            <a:pPr eaLnBrk="1" hangingPunct="1">
              <a:defRPr/>
            </a:pPr>
            <a:endParaRPr lang="zh-TW" altLang="en-US" sz="2400" b="0" dirty="0" smtClean="0"/>
          </a:p>
        </p:txBody>
      </p:sp>
      <p:sp>
        <p:nvSpPr>
          <p:cNvPr id="13317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400">
                <a:solidFill>
                  <a:srgbClr val="C42500"/>
                </a:solidFill>
              </a:rPr>
              <a:t>玉米粒的品種</a:t>
            </a:r>
            <a:endParaRPr kumimoji="0" lang="zh-TW" altLang="en-US" sz="4400">
              <a:solidFill>
                <a:srgbClr val="C425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932363" y="1628775"/>
            <a:ext cx="36004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kumimoji="0" lang="zh-TW" altLang="en-US" sz="2800" dirty="0" smtClean="0"/>
              <a:t>爆玉米</a:t>
            </a:r>
            <a:endParaRPr kumimoji="0" lang="en-US" altLang="zh-TW" sz="2800" dirty="0" smtClean="0"/>
          </a:p>
          <a:p>
            <a:pPr eaLnBrk="1" hangingPunct="1">
              <a:defRPr/>
            </a:pPr>
            <a:r>
              <a:rPr kumimoji="0" lang="zh-TW" altLang="en-US" sz="2400" b="0" dirty="0" smtClean="0"/>
              <a:t>外殼硬，多為硬質的澱粉</a:t>
            </a:r>
            <a:endParaRPr kumimoji="0" lang="en-US" altLang="zh-TW" sz="2400" b="0" dirty="0" smtClean="0"/>
          </a:p>
          <a:p>
            <a:pPr eaLnBrk="1" hangingPunct="1">
              <a:defRPr/>
            </a:pPr>
            <a:r>
              <a:rPr kumimoji="0" lang="zh-TW" altLang="en-US" sz="2400" b="0" dirty="0" smtClean="0"/>
              <a:t>爆米花的原料</a:t>
            </a:r>
            <a:endParaRPr kumimoji="0" lang="en-US" altLang="zh-TW" sz="2400" b="0" dirty="0" smtClean="0"/>
          </a:p>
        </p:txBody>
      </p:sp>
      <p:pic>
        <p:nvPicPr>
          <p:cNvPr id="44034" name="Picture 2" descr="D:\K1267\107上\55401-E4R 探索實作DIY_化學篇\電子檔\shutterstock_644915461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64088" y="4221088"/>
            <a:ext cx="3021068" cy="201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Corncobs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4221088"/>
            <a:ext cx="3019760" cy="2014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矩形 1"/>
          <p:cNvSpPr>
            <a:spLocks noChangeArrowheads="1"/>
          </p:cNvSpPr>
          <p:nvPr/>
        </p:nvSpPr>
        <p:spPr bwMode="auto">
          <a:xfrm>
            <a:off x="1331640" y="6208985"/>
            <a:ext cx="283750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 dirty="0">
                <a:latin typeface="Arial" charset="0"/>
                <a:ea typeface="新細明體" pitchFamily="18" charset="-120"/>
              </a:rPr>
              <a:t>Source from:</a:t>
            </a:r>
            <a:r>
              <a:rPr lang="zh-TW" altLang="en-US" sz="1200" b="0" dirty="0">
                <a:latin typeface="Arial" charset="0"/>
                <a:ea typeface="新細明體" pitchFamily="18" charset="-120"/>
              </a:rPr>
              <a:t> </a:t>
            </a:r>
            <a:r>
              <a:rPr lang="en-US" altLang="zh-TW" sz="1200" b="0" dirty="0" err="1">
                <a:latin typeface="Arial" charset="0"/>
                <a:ea typeface="新細明體" pitchFamily="18" charset="-120"/>
              </a:rPr>
              <a:t>wikipedia</a:t>
            </a:r>
            <a:r>
              <a:rPr lang="en-US" altLang="zh-TW" sz="1200" b="0" dirty="0">
                <a:latin typeface="Arial" charset="0"/>
                <a:ea typeface="新細明體" pitchFamily="18" charset="-120"/>
              </a:rPr>
              <a:t/>
            </a:r>
            <a:br>
              <a:rPr lang="en-US" altLang="zh-TW" sz="1200" b="0" dirty="0">
                <a:latin typeface="Arial" charset="0"/>
                <a:ea typeface="新細明體" pitchFamily="18" charset="-120"/>
              </a:rPr>
            </a:br>
            <a:r>
              <a:rPr lang="pl-PL" altLang="zh-TW" sz="1200" b="0" dirty="0">
                <a:latin typeface="Arial" charset="0"/>
                <a:ea typeface="新細明體" pitchFamily="18" charset="-120"/>
              </a:rPr>
              <a:t>Photo by </a:t>
            </a:r>
            <a:r>
              <a:rPr lang="pl-PL" altLang="zh-TW" sz="1200" b="0" dirty="0" smtClean="0">
                <a:latin typeface="Arial" charset="0"/>
                <a:ea typeface="新細明體" pitchFamily="18" charset="-120"/>
                <a:hlinkClick r:id="rId5"/>
              </a:rPr>
              <a:t>Sam Fentress</a:t>
            </a:r>
            <a:r>
              <a:rPr lang="pl-PL" altLang="zh-TW" sz="1200" b="0" dirty="0" smtClean="0">
                <a:latin typeface="Arial" charset="0"/>
                <a:ea typeface="新細明體" pitchFamily="18" charset="-120"/>
              </a:rPr>
              <a:t>,</a:t>
            </a:r>
            <a:r>
              <a:rPr lang="pl-PL" altLang="zh-TW" sz="1200" b="0" dirty="0">
                <a:latin typeface="Arial" charset="0"/>
                <a:ea typeface="新細明體" pitchFamily="18" charset="-120"/>
              </a:rPr>
              <a:t> </a:t>
            </a:r>
            <a:r>
              <a:rPr lang="pl-PL" altLang="zh-TW" sz="1200" b="0" dirty="0" smtClean="0">
                <a:latin typeface="Arial" charset="0"/>
                <a:ea typeface="新細明體" pitchFamily="18" charset="-120"/>
                <a:hlinkClick r:id="rId6"/>
              </a:rPr>
              <a:t>CC BY-SA 2.0</a:t>
            </a:r>
            <a:endParaRPr lang="zh-TW" altLang="en-US" sz="1200" b="0" dirty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2159000" y="1662113"/>
            <a:ext cx="1189038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8" name="矩形 7"/>
          <p:cNvSpPr/>
          <p:nvPr/>
        </p:nvSpPr>
        <p:spPr>
          <a:xfrm>
            <a:off x="6119813" y="1662113"/>
            <a:ext cx="1189037" cy="398462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TW" altLang="en-US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sz="half" idx="1"/>
          </p:nvPr>
        </p:nvSpPr>
        <p:spPr>
          <a:xfrm>
            <a:off x="971550" y="1628775"/>
            <a:ext cx="3600450" cy="24003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  <a:defRPr/>
            </a:pPr>
            <a:r>
              <a:rPr lang="zh-TW" altLang="en-US" sz="2800" dirty="0" smtClean="0"/>
              <a:t>粉玉米</a:t>
            </a:r>
            <a:endParaRPr lang="en-US" altLang="zh-TW" sz="280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又稱為軟質玉米</a:t>
            </a:r>
            <a:endParaRPr lang="en-US" altLang="zh-TW" sz="2400" b="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成分多為軟質澱粉</a:t>
            </a:r>
            <a:endParaRPr lang="en-US" altLang="zh-TW" sz="2400" b="0" dirty="0" smtClean="0"/>
          </a:p>
          <a:p>
            <a:pPr eaLnBrk="1" hangingPunct="1">
              <a:defRPr/>
            </a:pPr>
            <a:r>
              <a:rPr lang="zh-TW" altLang="en-US" sz="2400" b="0" dirty="0" smtClean="0"/>
              <a:t>顏色以白色、青色較多</a:t>
            </a:r>
          </a:p>
        </p:txBody>
      </p:sp>
      <p:sp>
        <p:nvSpPr>
          <p:cNvPr id="14341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zh-TW" altLang="en-US" sz="4400">
                <a:solidFill>
                  <a:srgbClr val="C42500"/>
                </a:solidFill>
              </a:rPr>
              <a:t>玉米粒的品種</a:t>
            </a:r>
            <a:endParaRPr kumimoji="0" lang="zh-TW" altLang="en-US" sz="4400">
              <a:solidFill>
                <a:srgbClr val="C42500"/>
              </a:solidFill>
            </a:endParaRPr>
          </a:p>
        </p:txBody>
      </p:sp>
      <p:sp>
        <p:nvSpPr>
          <p:cNvPr id="11" name="Rectangle 3"/>
          <p:cNvSpPr txBox="1">
            <a:spLocks noChangeArrowheads="1"/>
          </p:cNvSpPr>
          <p:nvPr/>
        </p:nvSpPr>
        <p:spPr bwMode="auto">
          <a:xfrm>
            <a:off x="4932363" y="1628775"/>
            <a:ext cx="3600450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eaLnBrk="1" hangingPunct="1">
              <a:buFont typeface="Arial" charset="0"/>
              <a:buNone/>
              <a:defRPr/>
            </a:pPr>
            <a:r>
              <a:rPr lang="zh-TW" altLang="en-US" sz="2800" dirty="0" smtClean="0"/>
              <a:t>莢玉米</a:t>
            </a:r>
            <a:endParaRPr lang="en-US" altLang="zh-TW" sz="2800" dirty="0" smtClean="0"/>
          </a:p>
          <a:p>
            <a:pPr eaLnBrk="1" hangingPunct="1">
              <a:defRPr/>
            </a:pPr>
            <a:r>
              <a:rPr kumimoji="0" lang="zh-TW" altLang="en-US" sz="2400" b="0" dirty="0" smtClean="0"/>
              <a:t>玉米的原種</a:t>
            </a:r>
            <a:endParaRPr kumimoji="0" lang="en-US" altLang="zh-TW" sz="2400" b="0" dirty="0" smtClean="0"/>
          </a:p>
          <a:p>
            <a:pPr eaLnBrk="1" hangingPunct="1">
              <a:defRPr/>
            </a:pPr>
            <a:r>
              <a:rPr kumimoji="0" lang="zh-TW" altLang="en-US" sz="2400" b="0" dirty="0"/>
              <a:t>外部覆以纖維狀外皮</a:t>
            </a:r>
            <a:endParaRPr kumimoji="0" lang="en-US" altLang="zh-TW" sz="2400" b="0" dirty="0" smtClean="0"/>
          </a:p>
        </p:txBody>
      </p:sp>
      <p:pic>
        <p:nvPicPr>
          <p:cNvPr id="14343" name="Picture 2" descr="Pod cor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0525" y="3860800"/>
            <a:ext cx="2630488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4" name="矩形 8"/>
          <p:cNvSpPr>
            <a:spLocks noChangeArrowheads="1"/>
          </p:cNvSpPr>
          <p:nvPr/>
        </p:nvSpPr>
        <p:spPr bwMode="auto">
          <a:xfrm>
            <a:off x="5470525" y="5133975"/>
            <a:ext cx="2408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zh-TW" sz="1200" b="0">
                <a:latin typeface="Arial" charset="0"/>
                <a:ea typeface="新細明體" pitchFamily="18" charset="-120"/>
              </a:rPr>
              <a:t>Source from:</a:t>
            </a:r>
            <a:r>
              <a:rPr lang="zh-TW" altLang="en-US" sz="1200" b="0">
                <a:latin typeface="Arial" charset="0"/>
                <a:ea typeface="新細明體" pitchFamily="18" charset="-120"/>
              </a:rPr>
              <a:t> </a:t>
            </a:r>
            <a:r>
              <a:rPr lang="en-US" altLang="zh-TW" sz="1200" b="0">
                <a:latin typeface="Arial" charset="0"/>
                <a:ea typeface="新細明體" pitchFamily="18" charset="-120"/>
              </a:rPr>
              <a:t>wikipedia</a:t>
            </a:r>
            <a:br>
              <a:rPr lang="en-US" altLang="zh-TW" sz="1200" b="0">
                <a:latin typeface="Arial" charset="0"/>
                <a:ea typeface="新細明體" pitchFamily="18" charset="-120"/>
              </a:rPr>
            </a:br>
            <a:r>
              <a:rPr lang="pl-PL" altLang="zh-TW" sz="1200" b="0">
                <a:latin typeface="Arial" charset="0"/>
                <a:ea typeface="新細明體" pitchFamily="18" charset="-120"/>
              </a:rPr>
              <a:t>Photo by </a:t>
            </a:r>
            <a:r>
              <a:rPr lang="pl-PL" altLang="zh-TW" sz="1200" b="0">
                <a:latin typeface="Arial" charset="0"/>
                <a:ea typeface="新細明體" pitchFamily="18" charset="-120"/>
                <a:hlinkClick r:id="rId4"/>
              </a:rPr>
              <a:t>Sang83</a:t>
            </a:r>
            <a:r>
              <a:rPr lang="pl-PL" altLang="zh-TW" sz="1200" b="0">
                <a:latin typeface="Arial" charset="0"/>
                <a:ea typeface="新細明體" pitchFamily="18" charset="-120"/>
              </a:rPr>
              <a:t>, </a:t>
            </a:r>
            <a:r>
              <a:rPr lang="pl-PL" altLang="zh-TW" sz="1200" b="0">
                <a:latin typeface="Arial" charset="0"/>
                <a:ea typeface="新細明體" pitchFamily="18" charset="-120"/>
                <a:hlinkClick r:id="rId5"/>
              </a:rPr>
              <a:t>CC BY-SA 4.0</a:t>
            </a:r>
            <a:endParaRPr lang="zh-TW" altLang="en-US" sz="1200" b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內容版面配置區 2"/>
          <p:cNvSpPr>
            <a:spLocks noGrp="1"/>
          </p:cNvSpPr>
          <p:nvPr>
            <p:ph idx="4294967295"/>
          </p:nvPr>
        </p:nvSpPr>
        <p:spPr>
          <a:xfrm>
            <a:off x="1907704" y="548680"/>
            <a:ext cx="6552728" cy="1728192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TW" altLang="en-US" sz="48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玉米罐的玉米粒是否能爆出爆米花呢？</a:t>
            </a:r>
            <a:endParaRPr lang="en-US" altLang="zh-TW" sz="4800" dirty="0" smtClean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9" name="投影片編號版面配置區 1"/>
          <p:cNvSpPr txBox="1">
            <a:spLocks/>
          </p:cNvSpPr>
          <p:nvPr/>
        </p:nvSpPr>
        <p:spPr bwMode="auto">
          <a:xfrm>
            <a:off x="800100" y="6122988"/>
            <a:ext cx="21336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defPPr>
              <a:defRPr lang="zh-TW"/>
            </a:defPPr>
            <a:lvl1pPr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 b="1" kern="1200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  <a:cs typeface="+mn-cs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F75C85-B225-4E8A-8977-AB6589449F3F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12</a:t>
            </a:fld>
            <a:endParaRPr lang="zh-TW" altLang="en-US" sz="1200" b="0" dirty="0" smtClean="0">
              <a:latin typeface="Arial" charset="0"/>
              <a:ea typeface="新細明體" pitchFamily="18" charset="-120"/>
            </a:endParaRPr>
          </a:p>
        </p:txBody>
      </p:sp>
      <p:pic>
        <p:nvPicPr>
          <p:cNvPr id="44034" name="Picture 2" descr="http://srvgv.lungteng.com.tw/GVGalleryVideo/Pre/020001-030000/025601-025700/00025660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5195" b="92695" l="7111" r="96889">
                        <a14:foregroundMark x1="94222" y1="30357" x2="96000" y2="36851"/>
                        <a14:foregroundMark x1="95333" y1="40909" x2="89111" y2="54058"/>
                        <a14:foregroundMark x1="89111" y1="54058" x2="71333" y2="76786"/>
                        <a14:foregroundMark x1="95333" y1="40097" x2="95333" y2="40097"/>
                        <a14:foregroundMark x1="96000" y1="38799" x2="96000" y2="38799"/>
                        <a14:foregroundMark x1="96222" y1="38149" x2="96222" y2="38149"/>
                        <a14:foregroundMark x1="94667" y1="31331" x2="94667" y2="31331"/>
                        <a14:foregroundMark x1="94222" y1="29221" x2="94222" y2="29221"/>
                        <a14:foregroundMark x1="94667" y1="35227" x2="94667" y2="35227"/>
                        <a14:foregroundMark x1="94667" y1="31981" x2="94667" y2="31981"/>
                        <a14:foregroundMark x1="95333" y1="32305" x2="95333" y2="32305"/>
                        <a14:foregroundMark x1="95111" y1="33929" x2="95111" y2="33929"/>
                        <a14:foregroundMark x1="95111" y1="34416" x2="95111" y2="34416"/>
                        <a14:foregroundMark x1="96000" y1="35065" x2="96000" y2="35065"/>
                        <a14:foregroundMark x1="96444" y1="35714" x2="96444" y2="35714"/>
                        <a14:backgroundMark x1="96444" y1="38312" x2="96444" y2="38312"/>
                        <a14:backgroundMark x1="96000" y1="40747" x2="96000" y2="4074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72303">
            <a:off x="5748024" y="3575246"/>
            <a:ext cx="2928757" cy="4009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010" name="Picture 2" descr="D:\K1267\107上\55401-E4R 探索實作DIY_化學篇\電子檔\圖照\shutterstock_242083555.jpg"/>
          <p:cNvPicPr>
            <a:picLocks noChangeAspect="1" noChangeArrowheads="1"/>
          </p:cNvPicPr>
          <p:nvPr/>
        </p:nvPicPr>
        <p:blipFill>
          <a:blip r:embed="rId5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66900" y="1601209"/>
            <a:ext cx="4248472" cy="3652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8" name="直線單箭頭接點 7"/>
          <p:cNvCxnSpPr/>
          <p:nvPr/>
        </p:nvCxnSpPr>
        <p:spPr>
          <a:xfrm>
            <a:off x="5292080" y="3645024"/>
            <a:ext cx="1368152" cy="432048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772400" cy="13620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600" dirty="0" smtClean="0"/>
              <a:t>爆米花的製作</a:t>
            </a:r>
            <a:endParaRPr lang="zh-TW" altLang="en-US" sz="5600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活動過程說明</a:t>
            </a:r>
            <a:endParaRPr lang="zh-TW" altLang="en-US" sz="2800" dirty="0"/>
          </a:p>
        </p:txBody>
      </p:sp>
      <p:sp>
        <p:nvSpPr>
          <p:cNvPr id="17412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F75C85-B225-4E8A-8977-AB6589449F3F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zh-TW" altLang="en-US" sz="1200" b="0" dirty="0" smtClean="0">
              <a:latin typeface="Arial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材料與器具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14</a:t>
            </a:fld>
            <a:endParaRPr lang="zh-TW" altLang="en-US" dirty="0"/>
          </a:p>
        </p:txBody>
      </p:sp>
      <p:graphicFrame>
        <p:nvGraphicFramePr>
          <p:cNvPr id="14" name="表格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4870067"/>
              </p:ext>
            </p:extLst>
          </p:nvPr>
        </p:nvGraphicFramePr>
        <p:xfrm>
          <a:off x="971972" y="1628800"/>
          <a:ext cx="7865072" cy="393648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270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4622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020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03594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96167"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各小組器材（每組</a:t>
                      </a:r>
                      <a:r>
                        <a:rPr lang="en-US" altLang="zh-TW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4</a:t>
                      </a: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人）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班級共用器材與藥品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蠟燭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支</a:t>
                      </a: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b="1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鋁箔紙</a:t>
                      </a:r>
                      <a:endParaRPr lang="zh-TW" sz="2800" b="1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只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000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酒精燈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個</a:t>
                      </a: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奶油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瓶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7227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湯勺</a:t>
                      </a: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支</a:t>
                      </a:r>
                      <a:r>
                        <a:rPr lang="en-US" sz="2800" kern="100" dirty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 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糖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包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72279">
                <a:tc rowSpan="2"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鹽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包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75841">
                <a:tc gridSpan="2"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 vMerge="1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玉米粒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altLang="zh-TW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1</a:t>
                      </a:r>
                      <a:r>
                        <a:rPr lang="zh-TW" altLang="en-US" sz="2800" kern="100" dirty="0" smtClean="0"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/>
                        </a:rPr>
                        <a:t> 包</a:t>
                      </a:r>
                      <a:endParaRPr lang="zh-TW" sz="2800" kern="100" dirty="0"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lToB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7405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179" r="3780"/>
          <a:stretch>
            <a:fillRect/>
          </a:stretch>
        </p:blipFill>
        <p:spPr bwMode="auto">
          <a:xfrm>
            <a:off x="5507904" y="4201929"/>
            <a:ext cx="1368352" cy="24674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91" r="42674"/>
          <a:stretch>
            <a:fillRect/>
          </a:stretch>
        </p:blipFill>
        <p:spPr bwMode="auto">
          <a:xfrm>
            <a:off x="1547464" y="4129924"/>
            <a:ext cx="3473085" cy="24674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矩形 1"/>
          <p:cNvSpPr/>
          <p:nvPr/>
        </p:nvSpPr>
        <p:spPr>
          <a:xfrm>
            <a:off x="5002108" y="2215416"/>
            <a:ext cx="1823537" cy="36004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2400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/>
              <a:defRPr/>
            </a:pPr>
            <a:r>
              <a:rPr kumimoji="0" lang="zh-TW" altLang="en-US" sz="2800" dirty="0"/>
              <a:t>取</a:t>
            </a:r>
            <a:r>
              <a:rPr kumimoji="0" lang="en-US" altLang="zh-TW" sz="2800" dirty="0"/>
              <a:t>2</a:t>
            </a:r>
            <a:r>
              <a:rPr kumimoji="0" lang="zh-TW" altLang="en-US" sz="2800" dirty="0"/>
              <a:t>支大湯勺，分別塗上一些奶油，依口味置入適量的糖或</a:t>
            </a:r>
            <a:r>
              <a:rPr kumimoji="0" lang="zh-TW" altLang="en-US" sz="2800" dirty="0" smtClean="0"/>
              <a:t>鹽分</a:t>
            </a:r>
            <a:r>
              <a:rPr kumimoji="0" lang="zh-TW" altLang="en-US" sz="2800" dirty="0"/>
              <a:t>別放入</a:t>
            </a:r>
            <a:r>
              <a:rPr kumimoji="0" lang="en-US" altLang="zh-TW" sz="2800" dirty="0"/>
              <a:t>8</a:t>
            </a:r>
            <a:r>
              <a:rPr kumimoji="0" lang="zh-TW" altLang="en-US" sz="2800" dirty="0"/>
              <a:t>粒、</a:t>
            </a:r>
            <a:r>
              <a:rPr kumimoji="0" lang="en-US" altLang="zh-TW" sz="2800" dirty="0"/>
              <a:t>16</a:t>
            </a:r>
            <a:r>
              <a:rPr kumimoji="0" lang="zh-TW" altLang="en-US" sz="2800" dirty="0" smtClean="0"/>
              <a:t>粒玉米粒後</a:t>
            </a:r>
            <a:r>
              <a:rPr kumimoji="0" lang="zh-TW" altLang="en-US" sz="2800" dirty="0"/>
              <a:t>，取一片鋁箔紙將大湯勺封</a:t>
            </a:r>
            <a:r>
              <a:rPr kumimoji="0" lang="zh-TW" altLang="en-US" sz="2800" dirty="0" smtClean="0"/>
              <a:t>住</a:t>
            </a:r>
            <a:endParaRPr kumimoji="0" lang="en-US" altLang="zh-TW" sz="2800" dirty="0" smtClean="0"/>
          </a:p>
          <a:p>
            <a:pPr marL="0" indent="0" eaLnBrk="1" hangingPunct="1">
              <a:lnSpc>
                <a:spcPct val="120000"/>
              </a:lnSpc>
              <a:buNone/>
              <a:defRPr/>
            </a:pPr>
            <a:r>
              <a:rPr lang="zh-TW" altLang="en-US" sz="2400" b="0" dirty="0" smtClean="0"/>
              <a:t>註 </a:t>
            </a:r>
            <a:r>
              <a:rPr kumimoji="0" lang="zh-TW" altLang="en-US" sz="2400" b="0" dirty="0" smtClean="0"/>
              <a:t>包裹鋁</a:t>
            </a:r>
            <a:r>
              <a:rPr kumimoji="0" lang="zh-TW" altLang="en-US" sz="2400" b="0" dirty="0"/>
              <a:t>箔</a:t>
            </a:r>
            <a:r>
              <a:rPr kumimoji="0" lang="zh-TW" altLang="en-US" sz="2400" b="0" dirty="0" smtClean="0"/>
              <a:t>紙時，留</a:t>
            </a:r>
            <a:r>
              <a:rPr kumimoji="0" lang="zh-TW" altLang="en-US" sz="2400" b="0" dirty="0"/>
              <a:t>一些空間讓爆米花產生時可以</a:t>
            </a:r>
            <a:r>
              <a:rPr kumimoji="0" lang="zh-TW" altLang="en-US" sz="2400" b="0" dirty="0" smtClean="0"/>
              <a:t>跳動</a:t>
            </a:r>
            <a:endParaRPr kumimoji="0" lang="en-US" altLang="zh-TW" sz="2400" b="0" dirty="0" smtClean="0"/>
          </a:p>
          <a:p>
            <a:pPr marL="0" indent="0" eaLnBrk="1" hangingPunct="1">
              <a:lnSpc>
                <a:spcPct val="120000"/>
              </a:lnSpc>
              <a:buNone/>
              <a:tabLst>
                <a:tab pos="4211638" algn="l"/>
              </a:tabLst>
              <a:defRPr/>
            </a:pPr>
            <a:r>
              <a:rPr lang="zh-TW" altLang="en-US" sz="2400" b="0" dirty="0" smtClean="0"/>
              <a:t>註 </a:t>
            </a:r>
            <a:r>
              <a:rPr kumimoji="0" lang="zh-TW" altLang="en-US" sz="2400" b="0" dirty="0" smtClean="0"/>
              <a:t>鋁箔紙亮面朝內</a:t>
            </a:r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15</a:t>
            </a:fld>
            <a:endParaRPr lang="zh-TW" altLang="en-US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>
                <a:solidFill>
                  <a:srgbClr val="C42500"/>
                </a:solidFill>
              </a:rPr>
              <a:t>活動流程</a:t>
            </a:r>
          </a:p>
        </p:txBody>
      </p:sp>
      <p:cxnSp>
        <p:nvCxnSpPr>
          <p:cNvPr id="8" name="直線單箭頭接點 7"/>
          <p:cNvCxnSpPr/>
          <p:nvPr/>
        </p:nvCxnSpPr>
        <p:spPr>
          <a:xfrm>
            <a:off x="2987550" y="5333256"/>
            <a:ext cx="792162" cy="0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單箭頭接點 11"/>
          <p:cNvCxnSpPr/>
          <p:nvPr/>
        </p:nvCxnSpPr>
        <p:spPr>
          <a:xfrm>
            <a:off x="5003848" y="5333256"/>
            <a:ext cx="792162" cy="0"/>
          </a:xfrm>
          <a:prstGeom prst="straightConnector1">
            <a:avLst/>
          </a:prstGeom>
          <a:ln w="76200">
            <a:solidFill>
              <a:schemeClr val="accent2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圓角矩形圖說文字 10"/>
          <p:cNvSpPr/>
          <p:nvPr/>
        </p:nvSpPr>
        <p:spPr>
          <a:xfrm>
            <a:off x="7020272" y="4940573"/>
            <a:ext cx="1714500" cy="1223962"/>
          </a:xfrm>
          <a:prstGeom prst="wedgeRoundRectCallout">
            <a:avLst>
              <a:gd name="adj1" fmla="val -58050"/>
              <a:gd name="adj2" fmla="val -25604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之後每做完一組實驗，需重複製作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016570" y="3284984"/>
            <a:ext cx="360040" cy="396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矩形 13"/>
          <p:cNvSpPr/>
          <p:nvPr/>
        </p:nvSpPr>
        <p:spPr>
          <a:xfrm>
            <a:off x="1016570" y="3804030"/>
            <a:ext cx="360040" cy="396000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16</a:t>
            </a:fld>
            <a:endParaRPr lang="zh-TW" altLang="en-US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2400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kumimoji="0" lang="zh-TW" altLang="en-US" sz="2800" dirty="0"/>
              <a:t>利用大湯勺及蠟燭加熱，探討玉米粒在蠟燭火焰不同的位置，</a:t>
            </a:r>
            <a:r>
              <a:rPr kumimoji="0" lang="zh-TW" altLang="en-US" sz="2800" dirty="0" smtClean="0"/>
              <a:t>第一個</a:t>
            </a:r>
            <a:r>
              <a:rPr kumimoji="0" lang="zh-TW" altLang="en-US" sz="2800" dirty="0"/>
              <a:t>玉米粒爆開的時間與</a:t>
            </a:r>
            <a:r>
              <a:rPr kumimoji="0" lang="zh-TW" altLang="en-US" sz="2800" dirty="0" smtClean="0"/>
              <a:t>成功率</a:t>
            </a:r>
            <a:endParaRPr kumimoji="0" lang="en-US" altLang="zh-TW" sz="2800" dirty="0" smtClean="0"/>
          </a:p>
          <a:p>
            <a:pPr marL="857250" lvl="1" indent="-457200" eaLnBrk="1" hangingPunct="1">
              <a:lnSpc>
                <a:spcPct val="120000"/>
              </a:lnSpc>
              <a:buFont typeface="+mj-lt"/>
              <a:buAutoNum type="arabicParenR"/>
              <a:defRPr/>
            </a:pPr>
            <a:r>
              <a:rPr lang="en-US" altLang="zh-TW" sz="2400" b="0" dirty="0" smtClean="0"/>
              <a:t>2 </a:t>
            </a:r>
            <a:r>
              <a:rPr lang="zh-TW" altLang="en-US" sz="2400" b="0" dirty="0"/>
              <a:t>支大湯勺置於</a:t>
            </a:r>
            <a:r>
              <a:rPr lang="zh-TW" altLang="en-US" sz="2400" dirty="0">
                <a:solidFill>
                  <a:srgbClr val="FF0000"/>
                </a:solidFill>
              </a:rPr>
              <a:t>蠟燭的焰心</a:t>
            </a:r>
            <a:r>
              <a:rPr lang="zh-TW" altLang="en-US" sz="2400" b="0" dirty="0"/>
              <a:t>中加熱</a:t>
            </a:r>
            <a:r>
              <a:rPr lang="zh-TW" altLang="en-US" sz="2400" b="0" dirty="0" smtClean="0"/>
              <a:t>，記錄</a:t>
            </a:r>
            <a:r>
              <a:rPr lang="zh-TW" altLang="en-US" sz="2400" b="0" dirty="0"/>
              <a:t>第一顆</a:t>
            </a:r>
            <a:r>
              <a:rPr lang="zh-TW" altLang="en-US" sz="2400" b="0" dirty="0" smtClean="0"/>
              <a:t>玉米粒</a:t>
            </a:r>
            <a:r>
              <a:rPr lang="zh-TW" altLang="en-US" sz="2400" b="0" dirty="0"/>
              <a:t>爆開的時間及加熱</a:t>
            </a:r>
            <a:r>
              <a:rPr lang="en-US" altLang="zh-TW" sz="2400" b="0" dirty="0" smtClean="0"/>
              <a:t>5</a:t>
            </a:r>
            <a:r>
              <a:rPr lang="zh-TW" altLang="en-US" sz="2400" b="0" dirty="0" smtClean="0"/>
              <a:t>分鐘</a:t>
            </a:r>
            <a:r>
              <a:rPr lang="zh-TW" altLang="en-US" sz="2400" b="0" dirty="0"/>
              <a:t>後的</a:t>
            </a:r>
            <a:r>
              <a:rPr lang="zh-TW" altLang="en-US" sz="2400" b="0" dirty="0" smtClean="0"/>
              <a:t>成功率</a:t>
            </a:r>
            <a:endParaRPr lang="en-US" altLang="zh-TW" sz="2400" b="0" dirty="0" smtClean="0"/>
          </a:p>
          <a:p>
            <a:pPr marL="857250" lvl="1" indent="-457200" eaLnBrk="1" hangingPunct="1">
              <a:lnSpc>
                <a:spcPct val="120000"/>
              </a:lnSpc>
              <a:buFont typeface="+mj-lt"/>
              <a:buAutoNum type="arabicParenR"/>
              <a:defRPr/>
            </a:pPr>
            <a:r>
              <a:rPr lang="en-US" altLang="zh-TW" sz="2400" b="0" dirty="0" smtClean="0"/>
              <a:t>2</a:t>
            </a:r>
            <a:r>
              <a:rPr lang="zh-TW" altLang="en-US" sz="2400" b="0" dirty="0"/>
              <a:t>支大湯勺置於</a:t>
            </a:r>
            <a:r>
              <a:rPr lang="zh-TW" altLang="en-US" sz="2400" dirty="0">
                <a:solidFill>
                  <a:srgbClr val="FF0000"/>
                </a:solidFill>
              </a:rPr>
              <a:t>蠟燭的內焰</a:t>
            </a:r>
            <a:r>
              <a:rPr lang="zh-TW" altLang="en-US" sz="2400" b="0" dirty="0"/>
              <a:t>中加熱</a:t>
            </a:r>
            <a:r>
              <a:rPr lang="zh-TW" altLang="en-US" sz="2400" b="0" dirty="0" smtClean="0"/>
              <a:t>，</a:t>
            </a:r>
            <a:r>
              <a:rPr lang="zh-TW" altLang="en-US" sz="2400" b="0" dirty="0"/>
              <a:t>記錄</a:t>
            </a:r>
            <a:r>
              <a:rPr lang="zh-TW" altLang="en-US" sz="2400" b="0" dirty="0" smtClean="0"/>
              <a:t>第一顆</a:t>
            </a:r>
            <a:r>
              <a:rPr lang="zh-TW" altLang="en-US" sz="2400" b="0" dirty="0"/>
              <a:t>玉米粒爆開的時間及加熱</a:t>
            </a:r>
            <a:r>
              <a:rPr lang="en-US" altLang="zh-TW" sz="2400" b="0" dirty="0"/>
              <a:t>5</a:t>
            </a:r>
            <a:r>
              <a:rPr lang="zh-TW" altLang="en-US" sz="2400" b="0" dirty="0"/>
              <a:t>分鐘後的</a:t>
            </a:r>
            <a:r>
              <a:rPr lang="zh-TW" altLang="en-US" sz="2400" b="0" dirty="0" smtClean="0"/>
              <a:t>成功率</a:t>
            </a:r>
            <a:endParaRPr lang="en-US" altLang="zh-TW" sz="2400" b="0" dirty="0" smtClean="0"/>
          </a:p>
          <a:p>
            <a:pPr marL="857250" lvl="1" indent="-457200" eaLnBrk="1" hangingPunct="1">
              <a:lnSpc>
                <a:spcPct val="120000"/>
              </a:lnSpc>
              <a:buFont typeface="+mj-lt"/>
              <a:buAutoNum type="arabicParenR"/>
              <a:defRPr/>
            </a:pPr>
            <a:r>
              <a:rPr lang="en-US" altLang="zh-TW" sz="2400" b="0" dirty="0" smtClean="0"/>
              <a:t>2</a:t>
            </a:r>
            <a:r>
              <a:rPr lang="zh-TW" altLang="en-US" sz="2400" b="0" dirty="0"/>
              <a:t>支大湯勺置於</a:t>
            </a:r>
            <a:r>
              <a:rPr lang="zh-TW" altLang="en-US" sz="2400" dirty="0">
                <a:solidFill>
                  <a:srgbClr val="FF0000"/>
                </a:solidFill>
              </a:rPr>
              <a:t>蠟燭的外焰</a:t>
            </a:r>
            <a:r>
              <a:rPr lang="zh-TW" altLang="en-US" sz="2400" b="0" dirty="0"/>
              <a:t>中</a:t>
            </a:r>
            <a:r>
              <a:rPr lang="zh-TW" altLang="en-US" sz="2400" b="0" dirty="0" smtClean="0"/>
              <a:t>加熱，</a:t>
            </a:r>
            <a:r>
              <a:rPr lang="zh-TW" altLang="en-US" sz="2400" b="0" dirty="0"/>
              <a:t>記錄</a:t>
            </a:r>
            <a:r>
              <a:rPr lang="zh-TW" altLang="en-US" sz="2400" b="0" dirty="0" smtClean="0"/>
              <a:t>第一顆</a:t>
            </a:r>
            <a:r>
              <a:rPr lang="zh-TW" altLang="en-US" sz="2400" b="0" dirty="0"/>
              <a:t>玉米粒爆開的</a:t>
            </a:r>
            <a:r>
              <a:rPr lang="zh-TW" altLang="en-US" sz="2400" b="0" dirty="0" smtClean="0"/>
              <a:t>時間及</a:t>
            </a:r>
            <a:r>
              <a:rPr lang="zh-TW" altLang="en-US" sz="2400" b="0" dirty="0"/>
              <a:t>加熱</a:t>
            </a:r>
            <a:r>
              <a:rPr lang="en-US" altLang="zh-TW" sz="2400" b="0" dirty="0"/>
              <a:t>5</a:t>
            </a:r>
            <a:r>
              <a:rPr lang="zh-TW" altLang="en-US" sz="2400" b="0" dirty="0"/>
              <a:t>分鐘後的</a:t>
            </a:r>
            <a:r>
              <a:rPr lang="zh-TW" altLang="en-US" sz="2400" b="0" dirty="0" smtClean="0"/>
              <a:t>成功率</a:t>
            </a:r>
            <a:endParaRPr kumimoji="0" lang="zh-TW" altLang="en-US" sz="2400" b="0" dirty="0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>
                <a:solidFill>
                  <a:srgbClr val="C42500"/>
                </a:solidFill>
              </a:rPr>
              <a:t>活動流程</a:t>
            </a:r>
          </a:p>
        </p:txBody>
      </p:sp>
    </p:spTree>
    <p:extLst>
      <p:ext uri="{BB962C8B-B14F-4D97-AF65-F5344CB8AC3E}">
        <p14:creationId xmlns:p14="http://schemas.microsoft.com/office/powerpoint/2010/main" val="2831139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17</a:t>
            </a:fld>
            <a:endParaRPr lang="zh-TW" altLang="en-US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 dirty="0" smtClean="0">
                <a:solidFill>
                  <a:srgbClr val="C42500"/>
                </a:solidFill>
              </a:rPr>
              <a:t>火焰結構</a:t>
            </a:r>
            <a:endParaRPr kumimoji="0" lang="zh-TW" altLang="en-US" sz="4400" dirty="0">
              <a:solidFill>
                <a:srgbClr val="C42500"/>
              </a:solidFill>
            </a:endParaRPr>
          </a:p>
        </p:txBody>
      </p:sp>
      <p:sp>
        <p:nvSpPr>
          <p:cNvPr id="7" name="橢圓 6">
            <a:hlinkClick r:id="rId3" action="ppaction://hlinksldjump"/>
          </p:cNvPr>
          <p:cNvSpPr/>
          <p:nvPr/>
        </p:nvSpPr>
        <p:spPr>
          <a:xfrm>
            <a:off x="7668343" y="5013176"/>
            <a:ext cx="1300491" cy="1300491"/>
          </a:xfrm>
          <a:prstGeom prst="ellipse">
            <a:avLst/>
          </a:prstGeom>
          <a:solidFill>
            <a:srgbClr val="C00000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b="1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回上頁</a:t>
            </a:r>
            <a:endParaRPr lang="zh-TW" altLang="en-US" b="1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  <p:pic>
        <p:nvPicPr>
          <p:cNvPr id="409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5830" y="1628775"/>
            <a:ext cx="5452339" cy="4271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8676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4139952" y="2723910"/>
            <a:ext cx="2700000" cy="648000"/>
          </a:xfrm>
          <a:prstGeom prst="rect">
            <a:avLst/>
          </a:prstGeom>
          <a:solidFill>
            <a:srgbClr val="FFFF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18</a:t>
            </a:fld>
            <a:endParaRPr lang="zh-TW" altLang="en-US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936129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 startAt="2"/>
              <a:defRPr/>
            </a:pPr>
            <a:r>
              <a:rPr kumimoji="0" lang="zh-TW" altLang="en-US" sz="2800" dirty="0"/>
              <a:t>利用大湯勺及蠟燭加熱，探討玉米粒在蠟燭火焰不同的位置，</a:t>
            </a:r>
            <a:r>
              <a:rPr kumimoji="0" lang="zh-TW" altLang="en-US" sz="2800" dirty="0" smtClean="0"/>
              <a:t>第一個</a:t>
            </a:r>
            <a:r>
              <a:rPr kumimoji="0" lang="zh-TW" altLang="en-US" sz="2800" dirty="0"/>
              <a:t>玉米粒爆開的時間與</a:t>
            </a:r>
            <a:r>
              <a:rPr kumimoji="0" lang="zh-TW" altLang="en-US" sz="2800" dirty="0" smtClean="0"/>
              <a:t>成功率</a:t>
            </a:r>
            <a:endParaRPr kumimoji="0" lang="en-US" altLang="zh-TW" sz="2800" dirty="0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>
                <a:solidFill>
                  <a:srgbClr val="C42500"/>
                </a:solidFill>
              </a:rPr>
              <a:t>活動流程</a:t>
            </a:r>
          </a:p>
        </p:txBody>
      </p:sp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4986655"/>
              </p:ext>
            </p:extLst>
          </p:nvPr>
        </p:nvGraphicFramePr>
        <p:xfrm>
          <a:off x="971550" y="3501014"/>
          <a:ext cx="7715249" cy="3096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951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67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2951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951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2334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爆米花數量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粒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粒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334">
                <a:tc rowSpan="3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在蠟燭火焰不同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位置，第一顆玉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米粒爆出的時間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焰心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34"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內焰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42334"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外焰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2334">
                <a:tc rowSpan="3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在蠟燭火焰不同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位置，加熱</a:t>
                      </a:r>
                      <a:r>
                        <a:rPr lang="en-US" altLang="zh-TW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5</a:t>
                      </a:r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分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鐘後玉米粒爆出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的成功率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焰心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2334"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內焰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42334"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外焰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矩形 3"/>
          <p:cNvSpPr/>
          <p:nvPr/>
        </p:nvSpPr>
        <p:spPr>
          <a:xfrm>
            <a:off x="962897" y="3140971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/>
              <a:t>實驗記錄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7789421" y="3140971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學習單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4121649"/>
              </p:ext>
            </p:extLst>
          </p:nvPr>
        </p:nvGraphicFramePr>
        <p:xfrm>
          <a:off x="4211960" y="2777825"/>
          <a:ext cx="2603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11" name="Equation" r:id="rId3" imgW="2603160" imgH="596880" progId="Equation.DSMT4">
                  <p:embed/>
                </p:oleObj>
              </mc:Choice>
              <mc:Fallback>
                <p:oleObj name="Equation" r:id="rId3" imgW="2603160" imgH="59688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11960" y="2777825"/>
                        <a:ext cx="2603500" cy="5969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5300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投影片編號版面配置區 3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/>
            <a:fld id="{EBDDDABA-AB13-4AE8-9CBE-15A322CF4470}" type="slidenum">
              <a:rPr lang="zh-TW" altLang="en-US" smtClean="0"/>
              <a:pPr eaLnBrk="1" hangingPunct="1"/>
              <a:t>19</a:t>
            </a:fld>
            <a:endParaRPr lang="zh-TW" altLang="en-US" smtClean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0" y="1628775"/>
            <a:ext cx="7993063" cy="240030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20000"/>
              </a:lnSpc>
              <a:buFont typeface="+mj-lt"/>
              <a:buAutoNum type="arabicPeriod" startAt="3"/>
              <a:defRPr/>
            </a:pPr>
            <a:r>
              <a:rPr kumimoji="0" lang="zh-TW" altLang="en-US" sz="2800" dirty="0" smtClean="0"/>
              <a:t>利用大湯勺及酒精燈加熱，探討不同數量玉米粒在酒精燈火焰外焰處，第一個玉米粒爆開的時間與成功率。</a:t>
            </a:r>
            <a:endParaRPr kumimoji="0" lang="en-US" altLang="zh-TW" sz="2800" dirty="0" smtClean="0"/>
          </a:p>
          <a:p>
            <a:pPr lvl="1" indent="-342900" eaLnBrk="1" hangingPunct="1">
              <a:lnSpc>
                <a:spcPct val="120000"/>
              </a:lnSpc>
              <a:defRPr/>
            </a:pPr>
            <a:r>
              <a:rPr lang="en-US" altLang="zh-TW" sz="2400" b="0" dirty="0" smtClean="0"/>
              <a:t>2 </a:t>
            </a:r>
            <a:r>
              <a:rPr lang="zh-TW" altLang="en-US" sz="2400" b="0" dirty="0"/>
              <a:t>支大湯勺置於</a:t>
            </a:r>
            <a:r>
              <a:rPr lang="zh-TW" altLang="en-US" sz="2400" dirty="0">
                <a:solidFill>
                  <a:srgbClr val="FF0000"/>
                </a:solidFill>
              </a:rPr>
              <a:t>酒精燈的外焰</a:t>
            </a:r>
            <a:r>
              <a:rPr lang="zh-TW" altLang="en-US" sz="2400" b="0" dirty="0"/>
              <a:t>中加熱</a:t>
            </a:r>
            <a:r>
              <a:rPr lang="zh-TW" altLang="en-US" sz="2400" b="0" dirty="0" smtClean="0"/>
              <a:t>，</a:t>
            </a:r>
            <a:r>
              <a:rPr lang="zh-TW" altLang="en-US" sz="2400" b="0" dirty="0"/>
              <a:t>記錄</a:t>
            </a:r>
            <a:r>
              <a:rPr lang="zh-TW" altLang="en-US" sz="2400" b="0" dirty="0" smtClean="0"/>
              <a:t>第一顆玉</a:t>
            </a:r>
            <a:r>
              <a:rPr lang="zh-TW" altLang="en-US" sz="2400" b="0" dirty="0"/>
              <a:t>米粒爆出的時間及加熱</a:t>
            </a:r>
            <a:r>
              <a:rPr lang="en-US" altLang="zh-TW" sz="2400" b="0" dirty="0"/>
              <a:t>3</a:t>
            </a:r>
            <a:r>
              <a:rPr lang="zh-TW" altLang="en-US" sz="2400" b="0" dirty="0"/>
              <a:t>分鐘後的</a:t>
            </a:r>
            <a:r>
              <a:rPr lang="zh-TW" altLang="en-US" sz="2400" b="0" dirty="0" smtClean="0"/>
              <a:t>成功率</a:t>
            </a:r>
            <a:endParaRPr kumimoji="0" lang="zh-TW" altLang="en-US" sz="2400" dirty="0" smtClean="0"/>
          </a:p>
        </p:txBody>
      </p:sp>
      <p:sp>
        <p:nvSpPr>
          <p:cNvPr id="18438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 dirty="0">
                <a:solidFill>
                  <a:srgbClr val="C42500"/>
                </a:solidFill>
              </a:rPr>
              <a:t>活動流程</a:t>
            </a:r>
          </a:p>
        </p:txBody>
      </p:sp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75880180"/>
              </p:ext>
            </p:extLst>
          </p:nvPr>
        </p:nvGraphicFramePr>
        <p:xfrm>
          <a:off x="971550" y="4596118"/>
          <a:ext cx="7776914" cy="17224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002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602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362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9802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42334">
                <a:tc gridSpan="2">
                  <a:txBody>
                    <a:bodyPr/>
                    <a:lstStyle/>
                    <a:p>
                      <a:pPr algn="ctr"/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爆米花數量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8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粒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altLang="zh-TW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16</a:t>
                      </a:r>
                      <a:r>
                        <a:rPr lang="zh-TW" altLang="en-US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粒</a:t>
                      </a:r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2334">
                <a:tc rowSpan="2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在酒精燈外焰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加熱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第一顆玉米粒爆開的時間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42334">
                <a:tc vMerge="1">
                  <a:txBody>
                    <a:bodyPr/>
                    <a:lstStyle/>
                    <a:p>
                      <a:endParaRPr lang="zh-TW" altLang="en-US" dirty="0">
                        <a:solidFill>
                          <a:schemeClr val="tx1"/>
                        </a:solidFill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加熱</a:t>
                      </a:r>
                      <a:r>
                        <a:rPr lang="en-US" altLang="zh-TW" sz="1800" b="1" kern="12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分鐘後玉米</a:t>
                      </a:r>
                    </a:p>
                    <a:p>
                      <a:pPr marL="0" algn="ctr" defTabSz="914400" rtl="0" eaLnBrk="1" latinLnBrk="0" hangingPunct="1"/>
                      <a:r>
                        <a:rPr lang="zh-TW" altLang="en-US" sz="1800" b="1" kern="12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  <a:cs typeface="+mn-cs"/>
                        </a:rPr>
                        <a:t>粒爆開的成功率</a:t>
                      </a:r>
                      <a:endParaRPr lang="zh-TW" altLang="en-US" sz="1800" b="1" kern="1200" dirty="0">
                        <a:solidFill>
                          <a:schemeClr val="tx1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TW" altLang="en-US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962897" y="422108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TW" altLang="en-US" b="1" dirty="0"/>
              <a:t>實驗記錄</a:t>
            </a:r>
          </a:p>
        </p:txBody>
      </p:sp>
      <p:sp>
        <p:nvSpPr>
          <p:cNvPr id="9" name="文字方塊 8"/>
          <p:cNvSpPr txBox="1"/>
          <p:nvPr/>
        </p:nvSpPr>
        <p:spPr>
          <a:xfrm>
            <a:off x="7789421" y="4221088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 smtClean="0"/>
              <a:t>(</a:t>
            </a:r>
            <a:r>
              <a:rPr lang="zh-TW" altLang="en-US" dirty="0" smtClean="0"/>
              <a:t>學習單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0689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3988" y="3947221"/>
            <a:ext cx="7577231" cy="243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240940A-8967-4565-AABD-2DB225E2EB12}" type="slidenum">
              <a:rPr lang="zh-TW" altLang="en-US" smtClean="0"/>
              <a:pPr>
                <a:defRPr/>
              </a:pPr>
              <a:t>20</a:t>
            </a:fld>
            <a:endParaRPr lang="zh-TW" altLang="en-US" dirty="0"/>
          </a:p>
        </p:txBody>
      </p:sp>
      <p:pic>
        <p:nvPicPr>
          <p:cNvPr id="4301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050" y="1628775"/>
            <a:ext cx="4248472" cy="2039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400" dirty="0" smtClean="0">
                <a:solidFill>
                  <a:srgbClr val="C42500"/>
                </a:solidFill>
              </a:rPr>
              <a:t>活動總流程</a:t>
            </a:r>
            <a:endParaRPr kumimoji="0" lang="zh-TW" altLang="en-US" sz="4400" dirty="0">
              <a:solidFill>
                <a:srgbClr val="C42500"/>
              </a:solidFill>
            </a:endParaRPr>
          </a:p>
        </p:txBody>
      </p:sp>
      <p:sp>
        <p:nvSpPr>
          <p:cNvPr id="8" name="圓角矩形圖說文字 7"/>
          <p:cNvSpPr/>
          <p:nvPr/>
        </p:nvSpPr>
        <p:spPr>
          <a:xfrm>
            <a:off x="5724128" y="2564904"/>
            <a:ext cx="2304256" cy="936104"/>
          </a:xfrm>
          <a:prstGeom prst="wedgeRoundRectCallout">
            <a:avLst>
              <a:gd name="adj1" fmla="val -58050"/>
              <a:gd name="adj2" fmla="val -25604"/>
              <a:gd name="adj3" fmla="val 16667"/>
            </a:avLst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zh-TW" altLang="en-US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之後每做完一組實驗，需重複製作</a:t>
            </a:r>
            <a:endParaRPr lang="zh-TW" altLang="en-US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586421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標題 7"/>
          <p:cNvSpPr>
            <a:spLocks noGrp="1"/>
          </p:cNvSpPr>
          <p:nvPr>
            <p:ph type="title"/>
          </p:nvPr>
        </p:nvSpPr>
        <p:spPr>
          <a:xfrm>
            <a:off x="831850" y="2930525"/>
            <a:ext cx="7772400" cy="1362075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5600" dirty="0" smtClean="0"/>
              <a:t>實驗結果討論</a:t>
            </a:r>
            <a:endParaRPr lang="zh-TW" altLang="en-US" sz="5600" dirty="0"/>
          </a:p>
        </p:txBody>
      </p:sp>
      <p:sp>
        <p:nvSpPr>
          <p:cNvPr id="9" name="文字版面配置區 8"/>
          <p:cNvSpPr>
            <a:spLocks noGrp="1"/>
          </p:cNvSpPr>
          <p:nvPr>
            <p:ph type="body" idx="1"/>
          </p:nvPr>
        </p:nvSpPr>
        <p:spPr>
          <a:xfrm>
            <a:off x="831850" y="1430338"/>
            <a:ext cx="7772400" cy="1500187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zh-TW" altLang="en-US" sz="2800" dirty="0" smtClean="0"/>
              <a:t>活動總結</a:t>
            </a:r>
            <a:endParaRPr lang="zh-TW" altLang="en-US" sz="2800" dirty="0"/>
          </a:p>
        </p:txBody>
      </p:sp>
      <p:sp>
        <p:nvSpPr>
          <p:cNvPr id="17412" name="投影片編號版面配置區 1"/>
          <p:cNvSpPr>
            <a:spLocks noGrp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>
                <a:solidFill>
                  <a:schemeClr val="tx1"/>
                </a:solidFill>
                <a:latin typeface="微軟正黑體" pitchFamily="34" charset="-120"/>
                <a:ea typeface="微軟正黑體" pitchFamily="34" charset="-12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fld id="{02F75C85-B225-4E8A-8977-AB6589449F3F}" type="slidenum">
              <a:rPr lang="zh-TW" altLang="en-US" sz="1200" b="0" smtClean="0">
                <a:latin typeface="Arial" charset="0"/>
                <a:ea typeface="新細明體" pitchFamily="18" charset="-120"/>
              </a:rPr>
              <a:pPr eaLnBrk="1" hangingPunct="1">
                <a:spcBef>
                  <a:spcPct val="0"/>
                </a:spcBef>
                <a:buFontTx/>
                <a:buNone/>
              </a:pPr>
              <a:t>21</a:t>
            </a:fld>
            <a:endParaRPr lang="zh-TW" altLang="en-US" sz="1200" b="0" smtClean="0">
              <a:latin typeface="Arial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35768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討論</a:t>
            </a:r>
            <a:r>
              <a:rPr lang="zh-TW" altLang="en-US" dirty="0">
                <a:solidFill>
                  <a:srgbClr val="C42500"/>
                </a:solidFill>
              </a:rPr>
              <a:t>實驗</a:t>
            </a:r>
            <a:r>
              <a:rPr lang="zh-TW" altLang="en-US" dirty="0" smtClean="0">
                <a:solidFill>
                  <a:srgbClr val="C42500"/>
                </a:solidFill>
              </a:rPr>
              <a:t>結果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22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arenR"/>
            </a:pPr>
            <a:r>
              <a:rPr lang="zh-TW" altLang="en-US" sz="2800" b="0" dirty="0" smtClean="0"/>
              <a:t>比較</a:t>
            </a:r>
            <a:r>
              <a:rPr lang="zh-TW" altLang="en-US" sz="2800" b="0" dirty="0"/>
              <a:t>在蠟燭焰心、內焰、外焰，第一顆玉米粒爆開的</a:t>
            </a:r>
            <a:r>
              <a:rPr lang="zh-TW" altLang="en-US" sz="2800" b="0" dirty="0" smtClean="0"/>
              <a:t>時間</a:t>
            </a:r>
            <a:endParaRPr lang="zh-TW" altLang="en-US" sz="2800" b="0" dirty="0"/>
          </a:p>
          <a:p>
            <a:pPr marL="514350" indent="-514350">
              <a:lnSpc>
                <a:spcPct val="120000"/>
              </a:lnSpc>
              <a:buFont typeface="+mj-lt"/>
              <a:buAutoNum type="arabicParenR"/>
            </a:pPr>
            <a:r>
              <a:rPr lang="zh-TW" altLang="en-US" sz="2800" b="0" dirty="0" smtClean="0"/>
              <a:t>比較</a:t>
            </a:r>
            <a:r>
              <a:rPr lang="zh-TW" altLang="en-US" sz="2800" b="0" dirty="0"/>
              <a:t>在蠟燭焰心、內焰、外焰，</a:t>
            </a:r>
            <a:r>
              <a:rPr lang="zh-TW" altLang="en-US" sz="2800" b="0" dirty="0" smtClean="0"/>
              <a:t>加熱 </a:t>
            </a:r>
            <a:r>
              <a:rPr lang="en-US" altLang="zh-TW" sz="2800" b="0" dirty="0" smtClean="0"/>
              <a:t>5</a:t>
            </a:r>
            <a:r>
              <a:rPr lang="zh-TW" altLang="en-US" sz="2800" b="0" dirty="0" smtClean="0"/>
              <a:t> 分鐘</a:t>
            </a:r>
            <a:r>
              <a:rPr lang="zh-TW" altLang="en-US" sz="2800" b="0" dirty="0"/>
              <a:t>後玉米粒爆開的</a:t>
            </a:r>
            <a:r>
              <a:rPr lang="zh-TW" altLang="en-US" sz="2800" b="0" dirty="0" smtClean="0"/>
              <a:t>成功率</a:t>
            </a:r>
            <a:endParaRPr lang="zh-TW" altLang="en-US" sz="2800" b="0" dirty="0"/>
          </a:p>
          <a:p>
            <a:pPr marL="514350" indent="-514350">
              <a:lnSpc>
                <a:spcPct val="120000"/>
              </a:lnSpc>
              <a:buFont typeface="+mj-lt"/>
              <a:buAutoNum type="arabicParenR"/>
            </a:pPr>
            <a:r>
              <a:rPr lang="zh-TW" altLang="en-US" sz="2800" b="0" dirty="0" smtClean="0"/>
              <a:t>比較</a:t>
            </a:r>
            <a:r>
              <a:rPr lang="zh-TW" altLang="en-US" sz="2800" b="0" dirty="0"/>
              <a:t>在蠟燭或酒精燈外焰中加熱，第一顆爆開的</a:t>
            </a:r>
            <a:r>
              <a:rPr lang="zh-TW" altLang="en-US" sz="2800" b="0" dirty="0" smtClean="0"/>
              <a:t>時間</a:t>
            </a:r>
            <a:endParaRPr lang="zh-TW" altLang="en-US" sz="2800" b="0" dirty="0"/>
          </a:p>
          <a:p>
            <a:pPr marL="514350" indent="-514350">
              <a:lnSpc>
                <a:spcPct val="120000"/>
              </a:lnSpc>
              <a:buFont typeface="+mj-lt"/>
              <a:buAutoNum type="arabicParenR"/>
            </a:pPr>
            <a:r>
              <a:rPr lang="zh-TW" altLang="en-US" sz="2800" b="0" dirty="0" smtClean="0"/>
              <a:t>比較放 </a:t>
            </a:r>
            <a:r>
              <a:rPr lang="en-US" altLang="zh-TW" sz="2800" b="0" dirty="0" smtClean="0"/>
              <a:t>8 </a:t>
            </a:r>
            <a:r>
              <a:rPr lang="zh-TW" altLang="en-US" sz="2800" b="0" dirty="0"/>
              <a:t>粒</a:t>
            </a:r>
            <a:r>
              <a:rPr lang="zh-TW" altLang="en-US" sz="2800" b="0" dirty="0" smtClean="0"/>
              <a:t>或 </a:t>
            </a:r>
            <a:r>
              <a:rPr lang="en-US" altLang="zh-TW" sz="2800" b="0" dirty="0" smtClean="0"/>
              <a:t>16 </a:t>
            </a:r>
            <a:r>
              <a:rPr lang="zh-TW" altLang="en-US" sz="2800" b="0" dirty="0"/>
              <a:t>粒玉米粒，</a:t>
            </a:r>
            <a:r>
              <a:rPr lang="zh-TW" altLang="en-US" sz="2800" b="0" dirty="0" smtClean="0"/>
              <a:t>加熱 </a:t>
            </a:r>
            <a:r>
              <a:rPr lang="en-US" altLang="zh-TW" sz="2800" b="0" dirty="0" smtClean="0"/>
              <a:t>5</a:t>
            </a:r>
            <a:r>
              <a:rPr lang="zh-TW" altLang="en-US" sz="2800" b="0" dirty="0" smtClean="0"/>
              <a:t> 分鐘</a:t>
            </a:r>
            <a:r>
              <a:rPr lang="zh-TW" altLang="en-US" sz="2800" b="0" dirty="0"/>
              <a:t>後玉米粒爆開的</a:t>
            </a:r>
            <a:r>
              <a:rPr lang="zh-TW" altLang="en-US" sz="2800" b="0" dirty="0" smtClean="0"/>
              <a:t>成功率</a:t>
            </a:r>
            <a:endParaRPr kumimoji="0" lang="zh-TW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1205140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問題與討論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23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5"/>
            <a:ext cx="7677774" cy="230428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/>
            </a:pPr>
            <a:r>
              <a:rPr lang="zh-TW" altLang="en-US" sz="2800" b="0" dirty="0" smtClean="0"/>
              <a:t>步驟 </a:t>
            </a:r>
            <a:r>
              <a:rPr lang="en-US" altLang="zh-TW" sz="2800" b="0" dirty="0" smtClean="0"/>
              <a:t>1</a:t>
            </a:r>
            <a:r>
              <a:rPr lang="zh-TW" altLang="en-US" sz="2800" b="0" dirty="0" smtClean="0"/>
              <a:t> 在</a:t>
            </a:r>
            <a:r>
              <a:rPr lang="zh-TW" altLang="en-US" sz="2800" b="0" dirty="0"/>
              <a:t>大湯勺中先放入少許奶油，然後再放上玉米粒，奶油除了提供味道外，還有什麼功能呢</a:t>
            </a:r>
            <a:r>
              <a:rPr lang="zh-TW" altLang="en-US" sz="2800" b="0" dirty="0" smtClean="0"/>
              <a:t>？如果</a:t>
            </a:r>
            <a:r>
              <a:rPr lang="zh-TW" altLang="en-US" sz="2800" b="0" dirty="0"/>
              <a:t>將奶油改為水，再放上玉米粒、再加熱，對產生爆米花有何影響呢？</a:t>
            </a:r>
            <a:endParaRPr kumimoji="0" lang="zh-TW" altLang="en-US" sz="2400" dirty="0" smtClean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971550" y="3933057"/>
            <a:ext cx="7677774" cy="230428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None/>
            </a:pPr>
            <a:endParaRPr kumimoji="0" lang="zh-TW" altLang="en-US" sz="2400" dirty="0" smtClean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547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問題與討論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24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 startAt="2"/>
            </a:pPr>
            <a:r>
              <a:rPr lang="zh-TW" altLang="en-US" sz="2800" b="0" dirty="0"/>
              <a:t>本實驗用鋁箔紙將大湯勺包住，鋁箔紙亮面朝內，為何要用鋁箔紙包住湯匙？為何鋁箔紙亮面要</a:t>
            </a:r>
            <a:r>
              <a:rPr lang="zh-TW" altLang="en-US" sz="2800" b="0" dirty="0" smtClean="0"/>
              <a:t>朝內</a:t>
            </a:r>
            <a:r>
              <a:rPr lang="zh-TW" altLang="en-US" sz="2800" b="0" dirty="0"/>
              <a:t>？</a:t>
            </a:r>
            <a:endParaRPr kumimoji="0" lang="zh-TW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3597827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標題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 smtClean="0">
                <a:solidFill>
                  <a:srgbClr val="C42500"/>
                </a:solidFill>
              </a:rPr>
              <a:t>問題與討論</a:t>
            </a:r>
            <a:endParaRPr lang="zh-TW" altLang="en-US" dirty="0">
              <a:solidFill>
                <a:srgbClr val="C42500"/>
              </a:solidFill>
            </a:endParaRPr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4294967295"/>
          </p:nvPr>
        </p:nvSpPr>
        <p:spPr>
          <a:xfrm>
            <a:off x="799604" y="6122243"/>
            <a:ext cx="2133600" cy="365125"/>
          </a:xfrm>
          <a:prstGeom prst="rect">
            <a:avLst/>
          </a:prstGeom>
        </p:spPr>
        <p:txBody>
          <a:bodyPr/>
          <a:lstStyle/>
          <a:p>
            <a:fld id="{EC98C763-4102-4A6C-9FA8-5CDFFC27E1B1}" type="slidenum">
              <a:rPr lang="zh-TW" altLang="en-US" smtClean="0"/>
              <a:pPr/>
              <a:t>25</a:t>
            </a:fld>
            <a:endParaRPr lang="zh-TW" altLang="en-US" dirty="0"/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971551" y="1628774"/>
            <a:ext cx="7677774" cy="4320505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b="1" kern="1200">
                <a:solidFill>
                  <a:schemeClr val="tx1"/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indent="-514350">
              <a:lnSpc>
                <a:spcPct val="120000"/>
              </a:lnSpc>
              <a:buFont typeface="+mj-lt"/>
              <a:buAutoNum type="arabicPeriod" startAt="3"/>
            </a:pPr>
            <a:r>
              <a:rPr lang="zh-TW" altLang="en-US" sz="2800" b="0" dirty="0"/>
              <a:t>若有加糖，將鋁箔紙打開後，會看到有些地方呈現褐色的，排除燒焦因素外，請說明褐色的成分</a:t>
            </a:r>
            <a:r>
              <a:rPr lang="zh-TW" altLang="en-US" sz="2800" b="0" dirty="0" smtClean="0"/>
              <a:t>及形成</a:t>
            </a:r>
            <a:r>
              <a:rPr lang="zh-TW" altLang="en-US" sz="2800" b="0" dirty="0"/>
              <a:t>原因？</a:t>
            </a:r>
            <a:endParaRPr kumimoji="0" lang="zh-TW" alt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073562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自訂設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2351</TotalTime>
  <Words>1344</Words>
  <Application>Microsoft Office PowerPoint</Application>
  <PresentationFormat>如螢幕大小 (4:3)</PresentationFormat>
  <Paragraphs>194</Paragraphs>
  <Slides>25</Slides>
  <Notes>13</Notes>
  <HiddenSlides>1</HiddenSlides>
  <MMClips>0</MMClips>
  <ScaleCrop>false</ScaleCrop>
  <HeadingPairs>
    <vt:vector size="8" baseType="variant">
      <vt:variant>
        <vt:lpstr>使用字型</vt:lpstr>
      </vt:variant>
      <vt:variant>
        <vt:i4>6</vt:i4>
      </vt:variant>
      <vt:variant>
        <vt:lpstr>佈景主題</vt:lpstr>
      </vt:variant>
      <vt:variant>
        <vt:i4>2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25</vt:i4>
      </vt:variant>
    </vt:vector>
  </HeadingPairs>
  <TitlesOfParts>
    <vt:vector size="34" baseType="lpstr">
      <vt:lpstr>微軟正黑體</vt:lpstr>
      <vt:lpstr>新細明體</vt:lpstr>
      <vt:lpstr>Arial</vt:lpstr>
      <vt:lpstr>Calibri</vt:lpstr>
      <vt:lpstr>Times New Roman</vt:lpstr>
      <vt:lpstr>Wingdings</vt:lpstr>
      <vt:lpstr>Office 佈景主題</vt:lpstr>
      <vt:lpstr>自訂設計</vt:lpstr>
      <vt:lpstr>Equation</vt:lpstr>
      <vt:lpstr>爆米花的製作 與原理</vt:lpstr>
      <vt:lpstr>爆米花的介紹</vt:lpstr>
      <vt:lpstr>爆米花的傳說</vt:lpstr>
      <vt:lpstr>爆米花的傳說</vt:lpstr>
      <vt:lpstr>爆米花的傳說</vt:lpstr>
      <vt:lpstr>玉米粒變成爆米花的過程</vt:lpstr>
      <vt:lpstr>爆米花的熱量</vt:lpstr>
      <vt:lpstr>PowerPoint 簡報</vt:lpstr>
      <vt:lpstr>PowerPoint 簡報</vt:lpstr>
      <vt:lpstr>PowerPoint 簡報</vt:lpstr>
      <vt:lpstr>PowerPoint 簡報</vt:lpstr>
      <vt:lpstr>PowerPoint 簡報</vt:lpstr>
      <vt:lpstr>爆米花的製作</vt:lpstr>
      <vt:lpstr>材料與器具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實驗結果討論</vt:lpstr>
      <vt:lpstr>討論實驗結果</vt:lpstr>
      <vt:lpstr>問題與討論</vt:lpstr>
      <vt:lpstr>問題與討論</vt:lpstr>
      <vt:lpstr>問題與討論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好吃的爆米花</dc:title>
  <dc:creator>USER</dc:creator>
  <cp:lastModifiedBy>L36 [世冠]</cp:lastModifiedBy>
  <cp:revision>94</cp:revision>
  <dcterms:created xsi:type="dcterms:W3CDTF">2008-12-28T06:23:52Z</dcterms:created>
  <dcterms:modified xsi:type="dcterms:W3CDTF">2018-09-17T07:54:57Z</dcterms:modified>
</cp:coreProperties>
</file>