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  <p:sldMasterId id="2147483837" r:id="rId2"/>
  </p:sldMasterIdLst>
  <p:notesMasterIdLst>
    <p:notesMasterId r:id="rId31"/>
  </p:notesMasterIdLst>
  <p:handoutMasterIdLst>
    <p:handoutMasterId r:id="rId32"/>
  </p:handoutMasterIdLst>
  <p:sldIdLst>
    <p:sldId id="294" r:id="rId3"/>
    <p:sldId id="295" r:id="rId4"/>
    <p:sldId id="263" r:id="rId5"/>
    <p:sldId id="344" r:id="rId6"/>
    <p:sldId id="336" r:id="rId7"/>
    <p:sldId id="337" r:id="rId8"/>
    <p:sldId id="339" r:id="rId9"/>
    <p:sldId id="340" r:id="rId10"/>
    <p:sldId id="345" r:id="rId11"/>
    <p:sldId id="313" r:id="rId12"/>
    <p:sldId id="302" r:id="rId13"/>
    <p:sldId id="341" r:id="rId14"/>
    <p:sldId id="346" r:id="rId15"/>
    <p:sldId id="347" r:id="rId16"/>
    <p:sldId id="348" r:id="rId17"/>
    <p:sldId id="349" r:id="rId18"/>
    <p:sldId id="357" r:id="rId19"/>
    <p:sldId id="327" r:id="rId20"/>
    <p:sldId id="350" r:id="rId21"/>
    <p:sldId id="314" r:id="rId22"/>
    <p:sldId id="308" r:id="rId23"/>
    <p:sldId id="309" r:id="rId24"/>
    <p:sldId id="351" r:id="rId25"/>
    <p:sldId id="352" r:id="rId26"/>
    <p:sldId id="353" r:id="rId27"/>
    <p:sldId id="354" r:id="rId28"/>
    <p:sldId id="355" r:id="rId29"/>
    <p:sldId id="356" r:id="rId30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6">
          <p15:clr>
            <a:srgbClr val="A4A3A4"/>
          </p15:clr>
        </p15:guide>
        <p15:guide id="2" pos="61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0000FF"/>
    <a:srgbClr val="FFCCFF"/>
    <a:srgbClr val="CCFFCC"/>
    <a:srgbClr val="FFFFCC"/>
    <a:srgbClr val="00CC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775" autoAdjust="0"/>
  </p:normalViewPr>
  <p:slideViewPr>
    <p:cSldViewPr showGuides="1">
      <p:cViewPr varScale="1">
        <p:scale>
          <a:sx n="65" d="100"/>
          <a:sy n="65" d="100"/>
        </p:scale>
        <p:origin x="1368" y="72"/>
      </p:cViewPr>
      <p:guideLst>
        <p:guide orient="horz" pos="1026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0" d="100"/>
          <a:sy n="80" d="100"/>
        </p:scale>
        <p:origin x="-60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DDB9D5BB-1DB1-4D37-B577-729660997F14}" type="datetimeFigureOut">
              <a:rPr lang="zh-TW" altLang="en-US"/>
              <a:pPr>
                <a:defRPr/>
              </a:pPr>
              <a:t>2018/9/11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9991CFC5-6CB7-4498-BDF8-C05214CD39E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10716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E109956F-861A-48F0-81FF-4AFBB306EA99}" type="datetimeFigureOut">
              <a:rPr lang="zh-TW" altLang="en-US"/>
              <a:pPr>
                <a:defRPr/>
              </a:pPr>
              <a:t>2018/9/11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3E70A528-6AB3-4D80-A427-1FE25769CC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4244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圖片來源：龍騰編輯部</a:t>
            </a:r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C9EAEE9-36DE-4DCC-A21A-0166F9B35FBA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圖片來源：龍騰編輯部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319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圖片來源：龍騰編輯部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9812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圖片來源：龍騰編輯部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0600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圖片來源：龍騰編輯部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5354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1591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1591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15913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圖片來源：龍騰編輯部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29958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1591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參考答案：</a:t>
            </a:r>
          </a:p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葡萄：紫色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藍莓：藍色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芒果：黃色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endParaRPr lang="zh-TW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火龍果：紅色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番茄：紅色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67331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參考答案：溶解愈多食鹽的溶液，其密度愈高，應先置於底層，再沿管壁慢慢加入密度較低的溶液。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21017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仿學測題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0709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仿學測題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0575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仿學測題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99706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仿學測題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7449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仿學測題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7449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仿學測題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744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3356992"/>
            <a:ext cx="7772400" cy="1470025"/>
          </a:xfrm>
        </p:spPr>
        <p:txBody>
          <a:bodyPr>
            <a:noAutofit/>
          </a:bodyPr>
          <a:lstStyle>
            <a:lvl1pPr algn="l">
              <a:defRPr sz="9600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2636912"/>
            <a:ext cx="7776864" cy="648072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5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960D997-FC47-4ABE-B4AF-854765B332E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9107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51991-242B-475E-B5D9-18B9F18A26D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8396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3FE94-57AC-47CC-A82C-EF54E12AD7B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17580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F0F09-E978-4782-B338-8D7DB936732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073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B9566-241F-4129-9235-94BE925BB08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6115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A1A85-6DEF-4ED1-961C-32EB3C94581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57637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0940A-8967-4565-AABD-2DB225E2EB1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826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4BE74-32C7-43AA-AC47-79F55997085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3602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31863" y="96838"/>
            <a:ext cx="7158037" cy="14128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949325" y="1981200"/>
            <a:ext cx="3754438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856163" y="1981200"/>
            <a:ext cx="3754437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856163" y="4114800"/>
            <a:ext cx="3754437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94615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D79C9-8F4B-451E-8911-51505B0E666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99154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4741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1558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3269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2911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74626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44640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586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7613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16368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94141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282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pic>
        <p:nvPicPr>
          <p:cNvPr id="1028" name="Picture 8" descr="\\Filesrvtp\資源分享\07企編處\A06企編三處\B02編三部\B04部內共同會議\公版\龍騰文化LOGO(黑字).png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488113"/>
            <a:ext cx="10080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 userDrawn="1"/>
        </p:nvSpPr>
        <p:spPr>
          <a:xfrm>
            <a:off x="0" y="0"/>
            <a:ext cx="250825" cy="6858000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247650" y="0"/>
            <a:ext cx="144463" cy="6858000"/>
          </a:xfrm>
          <a:prstGeom prst="rect">
            <a:avLst/>
          </a:prstGeom>
          <a:solidFill>
            <a:srgbClr val="FF9999">
              <a:alpha val="69020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92113" y="0"/>
            <a:ext cx="88900" cy="685800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4"/>
          </p:nvPr>
        </p:nvSpPr>
        <p:spPr>
          <a:xfrm>
            <a:off x="800100" y="61229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ea typeface="新細明體" charset="-120"/>
              </a:defRPr>
            </a:lvl1pPr>
          </a:lstStyle>
          <a:p>
            <a:pPr>
              <a:defRPr/>
            </a:pPr>
            <a:fld id="{CF67A75B-0B19-4D42-B50F-0348DBAD65A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6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46B46-2B04-49BD-A268-CB3B251E5B1D}" type="datetimeFigureOut">
              <a:rPr lang="zh-TW" altLang="en-US" smtClean="0"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2509B-6839-4513-B918-7A2957A23B97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" y="0"/>
            <a:ext cx="9142884" cy="6926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22" y="1443945"/>
            <a:ext cx="760133" cy="2189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1036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2129\Desktop\首頁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549275"/>
            <a:ext cx="8855075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288" y="2781300"/>
            <a:ext cx="8497887" cy="3963988"/>
          </a:xfrm>
        </p:spPr>
        <p:txBody>
          <a:bodyPr rtlCol="0"/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6000" dirty="0" smtClean="0">
                <a:solidFill>
                  <a:srgbClr val="C4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花青素的探討</a:t>
            </a:r>
            <a:endParaRPr lang="zh-TW" altLang="en-US" sz="6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C6F1E87-611F-4CAF-AA7E-800D2CB84C37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zh-TW" altLang="en-US" sz="1200" b="0" smtClean="0">
              <a:latin typeface="Arial" charset="0"/>
              <a:ea typeface="新細明體" pitchFamily="18" charset="-120"/>
            </a:endParaRPr>
          </a:p>
        </p:txBody>
      </p:sp>
      <p:sp>
        <p:nvSpPr>
          <p:cNvPr id="8" name="副標題 2"/>
          <p:cNvSpPr txBox="1">
            <a:spLocks/>
          </p:cNvSpPr>
          <p:nvPr/>
        </p:nvSpPr>
        <p:spPr>
          <a:xfrm>
            <a:off x="748358" y="692696"/>
            <a:ext cx="4111674" cy="18002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TW" altLang="en-US" sz="4000" dirty="0" smtClean="0"/>
              <a:t>跨科齊步走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光</a:t>
            </a:r>
            <a:endParaRPr lang="en-US" altLang="zh-TW" sz="400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831850" y="2930525"/>
            <a:ext cx="7772400" cy="136207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600" dirty="0"/>
              <a:t>花青素與酸鹼指示</a:t>
            </a:r>
            <a:r>
              <a:rPr lang="zh-TW" altLang="en-US" sz="5600" dirty="0" smtClean="0"/>
              <a:t>劑</a:t>
            </a:r>
            <a:endParaRPr lang="zh-TW" altLang="en-US" sz="5600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831850" y="1430338"/>
            <a:ext cx="7772400" cy="15001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2800" dirty="0" smtClean="0"/>
              <a:t>概念引導</a:t>
            </a:r>
            <a:endParaRPr lang="zh-TW" altLang="en-US" sz="2800" dirty="0"/>
          </a:p>
        </p:txBody>
      </p:sp>
      <p:sp>
        <p:nvSpPr>
          <p:cNvPr id="6148" name="投影片編號版面配置區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26FBCF6-2B04-4959-B8B6-F617307AAE4B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zh-TW" altLang="en-US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srvgv.lungteng.com.tw/GVGalleryVideo/Pre/070001-080000/073001-073100/0007303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 rot="16200000">
            <a:off x="2915816" y="3356992"/>
            <a:ext cx="288032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srvgv.lungteng.com.tw/GVGalleryVideo/Pre/020001-030000/021401-021500/0002145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11" t="1470" r="19855" b="5779"/>
          <a:stretch/>
        </p:blipFill>
        <p:spPr bwMode="auto">
          <a:xfrm rot="16200000">
            <a:off x="5939983" y="3359595"/>
            <a:ext cx="2873577" cy="287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內容版面配置區 2"/>
          <p:cNvSpPr txBox="1">
            <a:spLocks/>
          </p:cNvSpPr>
          <p:nvPr/>
        </p:nvSpPr>
        <p:spPr>
          <a:xfrm>
            <a:off x="1907704" y="476672"/>
            <a:ext cx="6552728" cy="23762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</a:pPr>
            <a:r>
              <a:rPr kumimoji="0"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自然界中</a:t>
            </a:r>
            <a:r>
              <a:rPr kumimoji="0" lang="zh-TW" altLang="en-US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，植物帶有多彩繽紛的顏色，是怎麼造成的呢？</a:t>
            </a:r>
            <a:endParaRPr kumimoji="0" lang="en-US" altLang="zh-TW" sz="4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36713"/>
            <a:ext cx="7439025" cy="4114800"/>
          </a:xfrm>
        </p:spPr>
        <p:txBody>
          <a:bodyPr wrap="square"/>
          <a:lstStyle/>
          <a:p>
            <a:pPr marL="342900" lvl="1" indent="-342900" eaLnBrk="1" hangingPunct="1">
              <a:lnSpc>
                <a:spcPct val="120000"/>
              </a:lnSpc>
              <a:buFont typeface="Arial" charset="0"/>
              <a:buChar char="•"/>
              <a:defRPr/>
            </a:pPr>
            <a:r>
              <a:rPr lang="zh-TW" altLang="en-US" b="0" dirty="0"/>
              <a:t>絕大多數的花朵、果實及彩色樹葉的顏色來自</a:t>
            </a:r>
            <a:r>
              <a:rPr lang="zh-TW" altLang="en-US" b="0" dirty="0" smtClean="0"/>
              <a:t>花青素</a:t>
            </a:r>
            <a:endParaRPr lang="en-US" altLang="zh-TW" b="0" dirty="0" smtClean="0"/>
          </a:p>
          <a:p>
            <a:pPr marL="342900" lvl="1" indent="-342900" eaLnBrk="1" hangingPunct="1">
              <a:lnSpc>
                <a:spcPct val="120000"/>
              </a:lnSpc>
              <a:buFont typeface="Arial" charset="0"/>
              <a:buChar char="•"/>
              <a:defRPr/>
            </a:pPr>
            <a:r>
              <a:rPr lang="zh-TW" altLang="en-US" b="0" dirty="0" smtClean="0"/>
              <a:t>它</a:t>
            </a:r>
            <a:r>
              <a:rPr lang="zh-TW" altLang="en-US" b="0" dirty="0"/>
              <a:t>是一種常見的植物色素，自然界有超過</a:t>
            </a:r>
            <a:r>
              <a:rPr lang="en-US" altLang="zh-TW" b="0" dirty="0" smtClean="0"/>
              <a:t>500 </a:t>
            </a:r>
            <a:r>
              <a:rPr lang="zh-TW" altLang="en-US" b="0" dirty="0" smtClean="0"/>
              <a:t>種</a:t>
            </a:r>
            <a:r>
              <a:rPr lang="zh-TW" altLang="en-US" b="0" dirty="0"/>
              <a:t>不同的</a:t>
            </a:r>
            <a:r>
              <a:rPr lang="zh-TW" altLang="en-US" b="0" dirty="0" smtClean="0"/>
              <a:t>花青素</a:t>
            </a:r>
            <a:endParaRPr lang="en-US" altLang="zh-TW" b="0" dirty="0" smtClean="0"/>
          </a:p>
          <a:p>
            <a:pPr marL="342900" lvl="1" indent="-342900" eaLnBrk="1" hangingPunct="1">
              <a:lnSpc>
                <a:spcPct val="120000"/>
              </a:lnSpc>
              <a:buFont typeface="Arial" charset="0"/>
              <a:buChar char="•"/>
              <a:defRPr/>
            </a:pPr>
            <a:r>
              <a:rPr lang="zh-TW" altLang="en-US" b="0" dirty="0"/>
              <a:t>成熟的草莓富含橙紅色的</a:t>
            </a:r>
            <a:r>
              <a:rPr lang="zh-TW" altLang="en-US" b="0" dirty="0" smtClean="0"/>
              <a:t>花青素</a:t>
            </a:r>
            <a:endParaRPr lang="en-US" altLang="zh-TW" b="0" dirty="0"/>
          </a:p>
        </p:txBody>
      </p:sp>
      <p:sp>
        <p:nvSpPr>
          <p:cNvPr id="11267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 dirty="0" smtClean="0">
                <a:solidFill>
                  <a:srgbClr val="C42500"/>
                </a:solidFill>
              </a:rPr>
              <a:t>花青素</a:t>
            </a:r>
            <a:endParaRPr kumimoji="0" lang="zh-TW" altLang="en-US" sz="4400" dirty="0">
              <a:solidFill>
                <a:srgbClr val="C42500"/>
              </a:solidFill>
            </a:endParaRPr>
          </a:p>
        </p:txBody>
      </p:sp>
      <p:pic>
        <p:nvPicPr>
          <p:cNvPr id="2050" name="Picture 2" descr="http://srvgv.lungteng.com.tw/GVGalleryVideo/Pre/030001-040000/032901-033000/00032955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35" b="10441"/>
          <a:stretch/>
        </p:blipFill>
        <p:spPr bwMode="auto">
          <a:xfrm>
            <a:off x="4237632" y="4365104"/>
            <a:ext cx="4798864" cy="24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03570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>
                <a:solidFill>
                  <a:srgbClr val="C42500"/>
                </a:solidFill>
                <a:cs typeface="+mn-cs"/>
              </a:rPr>
              <a:t>認識「酸鹼性」</a:t>
            </a:r>
            <a:endParaRPr lang="zh-TW" altLang="en-US" dirty="0">
              <a:solidFill>
                <a:srgbClr val="C42500"/>
              </a:solidFill>
              <a:cs typeface="+mn-cs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971550" y="1636713"/>
            <a:ext cx="74390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eaLnBrk="1" hangingPunct="1">
              <a:lnSpc>
                <a:spcPct val="120000"/>
              </a:lnSpc>
              <a:buFont typeface="Arial" charset="0"/>
              <a:buChar char="•"/>
              <a:defRPr/>
            </a:pPr>
            <a:r>
              <a:rPr kumimoji="0" lang="zh-TW" altLang="en-US" b="0" dirty="0"/>
              <a:t>「酸鹼性」是一種物質的性質，酸鹼性相近的物質會有類似的性質。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229998"/>
              </p:ext>
            </p:extLst>
          </p:nvPr>
        </p:nvGraphicFramePr>
        <p:xfrm>
          <a:off x="971549" y="2852936"/>
          <a:ext cx="7608219" cy="2875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60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6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60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58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酸性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物質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中性物質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鹼性</a:t>
                      </a: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物質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4668"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嚐起來會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有酸味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X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嚐起來會</a:t>
                      </a:r>
                      <a:r>
                        <a:rPr lang="en-US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</a:br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有苦澀的味道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4668"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石蕊試紙變</a:t>
                      </a:r>
                      <a:r>
                        <a:rPr lang="zh-TW" altLang="zh-TW" sz="240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紅色</a:t>
                      </a:r>
                      <a:endParaRPr lang="zh-TW" altLang="en-US" sz="24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不會讓石蕊試紙變色</a:t>
                      </a:r>
                      <a:endParaRPr lang="zh-TW" altLang="en-US" sz="2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石蕊試紙變</a:t>
                      </a:r>
                      <a:r>
                        <a:rPr lang="zh-TW" altLang="zh-TW" sz="24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藍色</a:t>
                      </a:r>
                      <a:endParaRPr lang="zh-TW" altLang="en-US" sz="2400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486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98700"/>
            <a:ext cx="6850013" cy="4114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C42500"/>
                </a:solidFill>
                <a:cs typeface="+mn-cs"/>
              </a:rPr>
              <a:t>什麼是</a:t>
            </a:r>
            <a:r>
              <a:rPr lang="en-US" altLang="zh-TW" dirty="0">
                <a:solidFill>
                  <a:srgbClr val="C42500"/>
                </a:solidFill>
                <a:cs typeface="+mn-cs"/>
              </a:rPr>
              <a:t>pH</a:t>
            </a:r>
            <a:r>
              <a:rPr lang="zh-TW" altLang="zh-TW" dirty="0">
                <a:solidFill>
                  <a:srgbClr val="C42500"/>
                </a:solidFill>
                <a:cs typeface="+mn-cs"/>
              </a:rPr>
              <a:t>值</a:t>
            </a:r>
            <a:r>
              <a:rPr lang="zh-TW" altLang="en-US" dirty="0">
                <a:solidFill>
                  <a:srgbClr val="C42500"/>
                </a:solidFill>
                <a:cs typeface="+mn-cs"/>
              </a:rPr>
              <a:t>呢？</a:t>
            </a: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971550" y="1636713"/>
            <a:ext cx="7439025" cy="92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eaLnBrk="1" hangingPunct="1">
              <a:lnSpc>
                <a:spcPct val="120000"/>
              </a:lnSpc>
              <a:buFont typeface="Arial" charset="0"/>
              <a:buChar char="•"/>
              <a:defRPr/>
            </a:pPr>
            <a:r>
              <a:rPr kumimoji="0" lang="zh-TW" altLang="en-US" b="0" dirty="0" smtClean="0"/>
              <a:t>用來表示水溶液的酸鹼性，數值愈低偏酸，愈高偏鹼。</a:t>
            </a:r>
            <a:endParaRPr kumimoji="0" lang="zh-TW" altLang="en-US" b="0" dirty="0"/>
          </a:p>
        </p:txBody>
      </p:sp>
    </p:spTree>
    <p:extLst>
      <p:ext uri="{BB962C8B-B14F-4D97-AF65-F5344CB8AC3E}">
        <p14:creationId xmlns:p14="http://schemas.microsoft.com/office/powerpoint/2010/main" val="135211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solidFill>
                  <a:srgbClr val="C42500"/>
                </a:solidFill>
                <a:cs typeface="+mn-cs"/>
              </a:rPr>
              <a:t>酸鹼指示劑</a:t>
            </a:r>
            <a:endParaRPr lang="zh-TW" altLang="en-US" dirty="0">
              <a:solidFill>
                <a:srgbClr val="C42500"/>
              </a:solidFill>
              <a:cs typeface="+mn-cs"/>
            </a:endParaRPr>
          </a:p>
        </p:txBody>
      </p:sp>
      <p:pic>
        <p:nvPicPr>
          <p:cNvPr id="1026" name="Picture 2" descr="http://srvgv.lungteng.com.tw/GVGalleryVideo/Pre/010001-020000/012401-012500/000124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388" y="3325206"/>
            <a:ext cx="3493028" cy="287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971550" y="1636713"/>
            <a:ext cx="7439025" cy="71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eaLnBrk="1" hangingPunct="1">
              <a:lnSpc>
                <a:spcPct val="120000"/>
              </a:lnSpc>
              <a:buFont typeface="Arial" charset="0"/>
              <a:buChar char="•"/>
              <a:defRPr/>
            </a:pPr>
            <a:r>
              <a:rPr kumimoji="0" lang="zh-TW" altLang="en-US" b="0" dirty="0" smtClean="0"/>
              <a:t>遇到酸鹼性不同的物質，會產生不同顏色</a:t>
            </a:r>
            <a:endParaRPr kumimoji="0" lang="zh-TW" altLang="en-US" b="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2274591" cy="3367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2"/>
          <p:cNvSpPr/>
          <p:nvPr/>
        </p:nvSpPr>
        <p:spPr>
          <a:xfrm>
            <a:off x="1547664" y="2899866"/>
            <a:ext cx="1107996" cy="369332"/>
          </a:xfrm>
          <a:prstGeom prst="rect">
            <a:avLst/>
          </a:prstGeom>
          <a:solidFill>
            <a:srgbClr val="FFCCFF"/>
          </a:solidFill>
        </p:spPr>
        <p:txBody>
          <a:bodyPr wrap="none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石蕊試紙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791972" y="2899866"/>
            <a:ext cx="1107996" cy="369332"/>
          </a:xfrm>
          <a:prstGeom prst="rect">
            <a:avLst/>
          </a:prstGeom>
          <a:solidFill>
            <a:srgbClr val="FFCCFF"/>
          </a:solidFill>
        </p:spPr>
        <p:txBody>
          <a:bodyPr wrap="none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廣用試紙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4481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solidFill>
                  <a:srgbClr val="C42500"/>
                </a:solidFill>
                <a:cs typeface="+mn-cs"/>
              </a:rPr>
              <a:t>酸鹼指示劑</a:t>
            </a:r>
            <a:endParaRPr lang="zh-TW" altLang="en-US" dirty="0">
              <a:solidFill>
                <a:srgbClr val="C42500"/>
              </a:solidFill>
              <a:cs typeface="+mn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971550" y="1636713"/>
            <a:ext cx="7439025" cy="712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1" indent="-342900" eaLnBrk="1" hangingPunct="1">
              <a:lnSpc>
                <a:spcPct val="120000"/>
              </a:lnSpc>
              <a:buFont typeface="Arial" charset="0"/>
              <a:buChar char="•"/>
              <a:defRPr/>
            </a:pPr>
            <a:r>
              <a:rPr kumimoji="0" lang="zh-TW" altLang="en-US" b="0" dirty="0"/>
              <a:t>天然的酸鹼指示劑</a:t>
            </a:r>
            <a:br>
              <a:rPr kumimoji="0" lang="zh-TW" altLang="en-US" b="0" dirty="0"/>
            </a:br>
            <a:r>
              <a:rPr kumimoji="0" lang="zh-TW" altLang="en-US" b="0" dirty="0"/>
              <a:t/>
            </a:r>
            <a:br>
              <a:rPr kumimoji="0" lang="zh-TW" altLang="en-US" b="0" dirty="0"/>
            </a:br>
            <a:endParaRPr kumimoji="0" lang="zh-TW" altLang="en-US" b="0" dirty="0"/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6774389"/>
              </p:ext>
            </p:extLst>
          </p:nvPr>
        </p:nvGraphicFramePr>
        <p:xfrm>
          <a:off x="1475656" y="2420888"/>
          <a:ext cx="6696744" cy="33818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8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83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1484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400" b="1" dirty="0" smtClean="0">
                          <a:solidFill>
                            <a:schemeClr val="tx1"/>
                          </a:solidFill>
                        </a:rPr>
                        <a:t>酸鹼指示劑</a:t>
                      </a:r>
                      <a:endParaRPr lang="zh-TW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1"/>
                          </a:solidFill>
                        </a:rPr>
                        <a:t>存在物質</a:t>
                      </a:r>
                      <a:endParaRPr lang="zh-TW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3859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2400" dirty="0" smtClean="0"/>
                        <a:t>花青素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2400" b="1" dirty="0" smtClean="0">
                          <a:solidFill>
                            <a:srgbClr val="FF0000"/>
                          </a:solidFill>
                        </a:rPr>
                        <a:t>紫色高麗菜</a:t>
                      </a:r>
                      <a:endParaRPr kumimoji="0" lang="en-US" altLang="zh-TW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kumimoji="0" lang="zh-TW" altLang="en-US" sz="2400" dirty="0" smtClean="0"/>
                        <a:t>紅鳳菜</a:t>
                      </a:r>
                      <a:endParaRPr kumimoji="0" lang="en-US" altLang="zh-TW" sz="2400" dirty="0" smtClean="0"/>
                    </a:p>
                    <a:p>
                      <a:pPr algn="ctr"/>
                      <a:r>
                        <a:rPr kumimoji="0" lang="zh-TW" altLang="en-US" sz="2400" dirty="0" smtClean="0"/>
                        <a:t>紫葡萄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937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2400" dirty="0" smtClean="0"/>
                        <a:t>類黃酮素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2400" dirty="0" smtClean="0"/>
                        <a:t>洋蔥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1525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2400" dirty="0" smtClean="0"/>
                        <a:t>薑黃素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2400" dirty="0" smtClean="0"/>
                        <a:t>咖哩</a:t>
                      </a:r>
                      <a:endParaRPr lang="zh-TW" alt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978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831850" y="2930525"/>
            <a:ext cx="7916614" cy="13620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TW" altLang="en-US" sz="5600" dirty="0" smtClean="0"/>
              <a:t>探究紫色高麗菜汁</a:t>
            </a:r>
            <a:r>
              <a:rPr lang="en-US" altLang="zh-TW" sz="5600" dirty="0" smtClean="0"/>
              <a:t/>
            </a:r>
            <a:br>
              <a:rPr lang="en-US" altLang="zh-TW" sz="5600" dirty="0" smtClean="0"/>
            </a:br>
            <a:r>
              <a:rPr lang="zh-TW" altLang="en-US" sz="5600" dirty="0" smtClean="0"/>
              <a:t>於不同酸鹼值環境下的變化</a:t>
            </a:r>
            <a:endParaRPr lang="zh-TW" altLang="en-US" sz="5600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831850" y="1430338"/>
            <a:ext cx="7772400" cy="15001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2800" dirty="0" smtClean="0"/>
              <a:t>活動過程說明</a:t>
            </a:r>
            <a:endParaRPr lang="zh-TW" altLang="en-US" sz="2800" dirty="0"/>
          </a:p>
        </p:txBody>
      </p:sp>
      <p:sp>
        <p:nvSpPr>
          <p:cNvPr id="17412" name="投影片編號版面配置區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F75C85-B225-4E8A-8977-AB6589449F3F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zh-TW" altLang="en-US" sz="1200" b="0" smtClean="0">
              <a:latin typeface="Arial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633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材料與器具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304779"/>
              </p:ext>
            </p:extLst>
          </p:nvPr>
        </p:nvGraphicFramePr>
        <p:xfrm>
          <a:off x="539553" y="1628800"/>
          <a:ext cx="8208911" cy="47899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01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39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96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4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6167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各小組器材（每組</a:t>
                      </a:r>
                      <a:r>
                        <a:rPr lang="en-US" altLang="zh-TW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4</a:t>
                      </a: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人）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班級共用器材與藥品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2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試管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支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紫色高麗菜汁</a:t>
                      </a:r>
                      <a:endParaRPr lang="zh-TW" sz="2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500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mL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00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量筒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個</a:t>
                      </a:r>
                      <a:r>
                        <a:rPr lang="en-US" sz="2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食鹽</a:t>
                      </a:r>
                      <a:endParaRPr lang="zh-TW" sz="28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包</a:t>
                      </a:r>
                      <a:endParaRPr lang="zh-TW" alt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22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滴管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支</a:t>
                      </a:r>
                      <a:r>
                        <a:rPr lang="en-US" sz="2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pH=1 </a:t>
                      </a:r>
                      <a:r>
                        <a:rPr lang="en-US" altLang="zh-TW" sz="2800" b="1" kern="10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HCl</a:t>
                      </a:r>
                      <a:r>
                        <a:rPr lang="zh-TW" altLang="en-US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溶液</a:t>
                      </a:r>
                      <a:endParaRPr lang="zh-TW" sz="28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500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mL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2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pH=4 </a:t>
                      </a:r>
                      <a:r>
                        <a:rPr lang="en-US" altLang="zh-TW" sz="2800" b="1" kern="10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HCl</a:t>
                      </a:r>
                      <a:r>
                        <a:rPr lang="zh-TW" altLang="en-US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溶液</a:t>
                      </a:r>
                      <a:endParaRPr lang="zh-TW" sz="28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500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mL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22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pH=7 </a:t>
                      </a:r>
                      <a:r>
                        <a:rPr lang="zh-TW" altLang="en-US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水</a:t>
                      </a:r>
                      <a:endParaRPr lang="zh-TW" sz="28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500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mL</a:t>
                      </a:r>
                      <a:endParaRPr lang="zh-TW" alt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22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pH=10</a:t>
                      </a:r>
                      <a:br>
                        <a:rPr lang="en-US" altLang="zh-TW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</a:br>
                      <a:r>
                        <a:rPr lang="en-US" altLang="zh-TW" sz="2800" b="1" kern="100" dirty="0" err="1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NaOH</a:t>
                      </a:r>
                      <a:r>
                        <a:rPr lang="en-US" altLang="zh-TW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zh-TW" altLang="en-US" sz="2800" b="1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溶液</a:t>
                      </a:r>
                      <a:endParaRPr lang="zh-TW" sz="2800" b="1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500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</a:t>
                      </a: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mL</a:t>
                      </a:r>
                      <a:endParaRPr lang="zh-TW" alt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74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0" y="1628775"/>
            <a:ext cx="7993063" cy="136817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kumimoji="0" lang="zh-TW" altLang="en-US" sz="2800" dirty="0"/>
              <a:t>紫色高麗菜汁在不同</a:t>
            </a:r>
            <a:r>
              <a:rPr kumimoji="0" lang="en-US" altLang="zh-TW" sz="2800" dirty="0"/>
              <a:t>pH</a:t>
            </a:r>
            <a:r>
              <a:rPr kumimoji="0" lang="zh-TW" altLang="en-US" sz="2800" dirty="0"/>
              <a:t>值呈現的</a:t>
            </a:r>
            <a:r>
              <a:rPr kumimoji="0" lang="zh-TW" altLang="en-US" sz="2800" dirty="0" smtClean="0"/>
              <a:t>顏色</a:t>
            </a:r>
            <a:endParaRPr kumimoji="0" lang="en-US" altLang="zh-TW" sz="2800" dirty="0" smtClean="0"/>
          </a:p>
          <a:p>
            <a:pPr marL="457200" indent="-45720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kumimoji="0" lang="zh-TW" altLang="en-US" sz="2800" dirty="0"/>
              <a:t>趣味</a:t>
            </a:r>
            <a:r>
              <a:rPr kumimoji="0" lang="zh-TW" altLang="en-US" sz="2800" dirty="0" smtClean="0"/>
              <a:t>競賽</a:t>
            </a:r>
            <a:r>
              <a:rPr kumimoji="0" lang="en-US" altLang="zh-TW" sz="2800" dirty="0" smtClean="0"/>
              <a:t>-</a:t>
            </a:r>
            <a:r>
              <a:rPr kumimoji="0" lang="zh-TW" altLang="en-US" sz="2800" dirty="0" smtClean="0"/>
              <a:t>分</a:t>
            </a:r>
            <a:r>
              <a:rPr kumimoji="0" lang="zh-TW" altLang="en-US" sz="2800" dirty="0"/>
              <a:t>層溶液的</a:t>
            </a:r>
            <a:r>
              <a:rPr kumimoji="0" lang="zh-TW" altLang="en-US" sz="2800" dirty="0" smtClean="0"/>
              <a:t>製作</a:t>
            </a:r>
            <a:endParaRPr kumimoji="0" lang="zh-TW" altLang="en-US" sz="2800" dirty="0"/>
          </a:p>
        </p:txBody>
      </p:sp>
      <p:sp>
        <p:nvSpPr>
          <p:cNvPr id="1843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BDDDABA-AB13-4AE8-9CBE-15A322CF4470}" type="slidenum">
              <a:rPr lang="zh-TW" altLang="en-US" smtClean="0"/>
              <a:pPr eaLnBrk="1" hangingPunct="1"/>
              <a:t>11</a:t>
            </a:fld>
            <a:endParaRPr lang="zh-TW" altLang="en-US" smtClean="0"/>
          </a:p>
        </p:txBody>
      </p:sp>
      <p:sp>
        <p:nvSpPr>
          <p:cNvPr id="1843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>
                <a:solidFill>
                  <a:srgbClr val="C42500"/>
                </a:solidFill>
              </a:rPr>
              <a:t>活動流程</a:t>
            </a:r>
          </a:p>
        </p:txBody>
      </p:sp>
      <p:pic>
        <p:nvPicPr>
          <p:cNvPr id="5122" name="Picture 2" descr="D:\Desktop\MWSnap5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478" y="4008575"/>
            <a:ext cx="6913044" cy="1788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3600" dirty="0">
                <a:solidFill>
                  <a:srgbClr val="C42500"/>
                </a:solidFill>
              </a:rPr>
              <a:t>紫色高麗菜汁在不同</a:t>
            </a:r>
            <a:r>
              <a:rPr kumimoji="0" lang="en-US" altLang="zh-TW" sz="3600" dirty="0">
                <a:solidFill>
                  <a:srgbClr val="C42500"/>
                </a:solidFill>
              </a:rPr>
              <a:t>pH</a:t>
            </a:r>
            <a:r>
              <a:rPr kumimoji="0" lang="zh-TW" altLang="en-US" sz="3600" dirty="0">
                <a:solidFill>
                  <a:srgbClr val="C42500"/>
                </a:solidFill>
              </a:rPr>
              <a:t>值呈現的顏色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971551" y="1628775"/>
            <a:ext cx="7272858" cy="136817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kumimoji="0" lang="zh-TW" altLang="en-US" sz="2800" b="0" dirty="0"/>
              <a:t>分別</a:t>
            </a:r>
            <a:r>
              <a:rPr kumimoji="0" lang="zh-TW" altLang="en-US" sz="2800" b="0" dirty="0" smtClean="0"/>
              <a:t>取 </a:t>
            </a:r>
            <a:r>
              <a:rPr kumimoji="0" lang="en-US" altLang="zh-TW" sz="2800" b="0" dirty="0" smtClean="0"/>
              <a:t>4 </a:t>
            </a:r>
            <a:r>
              <a:rPr kumimoji="0" lang="zh-TW" altLang="en-US" sz="2800" b="0" dirty="0"/>
              <a:t>支試管，各</a:t>
            </a:r>
            <a:r>
              <a:rPr kumimoji="0" lang="zh-TW" altLang="en-US" sz="2800" b="0" dirty="0" smtClean="0"/>
              <a:t>加入 </a:t>
            </a:r>
            <a:r>
              <a:rPr kumimoji="0" lang="en-US" altLang="zh-TW" sz="2800" b="0" dirty="0" smtClean="0"/>
              <a:t>5 </a:t>
            </a:r>
            <a:r>
              <a:rPr kumimoji="0" lang="en-US" altLang="zh-TW" sz="2800" b="0" dirty="0"/>
              <a:t>mL </a:t>
            </a:r>
            <a:r>
              <a:rPr kumimoji="0" lang="zh-TW" altLang="en-US" sz="2800" b="0" dirty="0"/>
              <a:t>的</a:t>
            </a:r>
            <a:r>
              <a:rPr kumimoji="0" lang="zh-TW" altLang="en-US" sz="2800" b="0" dirty="0" smtClean="0"/>
              <a:t>紫色</a:t>
            </a:r>
            <a:r>
              <a:rPr kumimoji="0" lang="en-US" altLang="zh-TW" sz="2800" b="0" dirty="0" smtClean="0"/>
              <a:t/>
            </a:r>
            <a:br>
              <a:rPr kumimoji="0" lang="en-US" altLang="zh-TW" sz="2800" b="0" dirty="0" smtClean="0"/>
            </a:br>
            <a:r>
              <a:rPr kumimoji="0" lang="zh-TW" altLang="en-US" sz="2800" b="0" dirty="0" smtClean="0"/>
              <a:t>高麗菜</a:t>
            </a:r>
            <a:r>
              <a:rPr kumimoji="0" lang="zh-TW" altLang="en-US" sz="2800" b="0" dirty="0"/>
              <a:t>汁，分別編號</a:t>
            </a:r>
            <a:r>
              <a:rPr kumimoji="0" lang="zh-TW" altLang="en-US" sz="2800" b="0" dirty="0" smtClean="0"/>
              <a:t>為甲、乙、丙、丁</a:t>
            </a:r>
            <a:endParaRPr kumimoji="0" lang="zh-TW" altLang="en-US" sz="2800" b="0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583"/>
          <a:stretch/>
        </p:blipFill>
        <p:spPr bwMode="auto">
          <a:xfrm>
            <a:off x="1259631" y="4509120"/>
            <a:ext cx="7200801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961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3600" dirty="0">
                <a:solidFill>
                  <a:srgbClr val="C42500"/>
                </a:solidFill>
              </a:rPr>
              <a:t>紫色高麗菜汁在不同</a:t>
            </a:r>
            <a:r>
              <a:rPr kumimoji="0" lang="en-US" altLang="zh-TW" sz="3600" dirty="0">
                <a:solidFill>
                  <a:srgbClr val="C42500"/>
                </a:solidFill>
              </a:rPr>
              <a:t>pH</a:t>
            </a:r>
            <a:r>
              <a:rPr kumimoji="0" lang="zh-TW" altLang="en-US" sz="3600" dirty="0">
                <a:solidFill>
                  <a:srgbClr val="C42500"/>
                </a:solidFill>
              </a:rPr>
              <a:t>值呈現的顏色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971551" y="1628775"/>
            <a:ext cx="7272858" cy="136817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hangingPunct="1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kumimoji="0" lang="zh-TW" altLang="en-US" sz="2800" b="0" dirty="0" smtClean="0"/>
              <a:t>在 甲、乙、丙試管中加入不同物質，丙試管不加入其他物質。</a:t>
            </a:r>
            <a:endParaRPr kumimoji="0" lang="zh-TW" altLang="en-US" sz="2800" b="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2625238"/>
            <a:ext cx="7200801" cy="4044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07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BDDDABA-AB13-4AE8-9CBE-15A322CF4470}" type="slidenum">
              <a:rPr lang="zh-TW" altLang="en-US" smtClean="0"/>
              <a:pPr eaLnBrk="1" hangingPunct="1"/>
              <a:t>14</a:t>
            </a:fld>
            <a:endParaRPr lang="zh-TW" altLang="en-US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0" y="1628775"/>
            <a:ext cx="7993063" cy="24003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hangingPunct="1">
              <a:lnSpc>
                <a:spcPct val="120000"/>
              </a:lnSpc>
              <a:buFont typeface="+mj-lt"/>
              <a:buAutoNum type="arabicPeriod" startAt="3"/>
              <a:defRPr/>
            </a:pPr>
            <a:r>
              <a:rPr lang="zh-TW" altLang="en-US" sz="2800" b="0" dirty="0"/>
              <a:t>觀察並記錄各試管的</a:t>
            </a:r>
            <a:r>
              <a:rPr lang="zh-TW" altLang="en-US" sz="2800" b="0" dirty="0" smtClean="0"/>
              <a:t>顏色</a:t>
            </a:r>
            <a:endParaRPr lang="zh-TW" altLang="en-US" sz="2400" b="0" dirty="0" smtClean="0"/>
          </a:p>
        </p:txBody>
      </p:sp>
      <p:sp>
        <p:nvSpPr>
          <p:cNvPr id="1843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3600" dirty="0">
                <a:solidFill>
                  <a:srgbClr val="C42500"/>
                </a:solidFill>
              </a:rPr>
              <a:t>紫色高麗菜汁在不同</a:t>
            </a:r>
            <a:r>
              <a:rPr kumimoji="0" lang="en-US" altLang="zh-TW" sz="3600" dirty="0">
                <a:solidFill>
                  <a:srgbClr val="C42500"/>
                </a:solidFill>
              </a:rPr>
              <a:t>pH</a:t>
            </a:r>
            <a:r>
              <a:rPr kumimoji="0" lang="zh-TW" altLang="en-US" sz="3600" dirty="0">
                <a:solidFill>
                  <a:srgbClr val="C42500"/>
                </a:solidFill>
              </a:rPr>
              <a:t>值呈現的顏色</a:t>
            </a:r>
          </a:p>
        </p:txBody>
      </p:sp>
      <p:sp>
        <p:nvSpPr>
          <p:cNvPr id="10" name="矩形 9"/>
          <p:cNvSpPr/>
          <p:nvPr/>
        </p:nvSpPr>
        <p:spPr>
          <a:xfrm>
            <a:off x="899592" y="3059668"/>
            <a:ext cx="4480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/>
              <a:t>紫色高麗菜汁在不同</a:t>
            </a:r>
            <a:r>
              <a:rPr lang="en-US" altLang="zh-TW" b="1" dirty="0"/>
              <a:t>pH </a:t>
            </a:r>
            <a:r>
              <a:rPr lang="zh-TW" altLang="en-US" b="1" dirty="0"/>
              <a:t>值呈現的顏色紀錄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7789421" y="3059668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學習單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957736"/>
              </p:ext>
            </p:extLst>
          </p:nvPr>
        </p:nvGraphicFramePr>
        <p:xfrm>
          <a:off x="991458" y="3428997"/>
          <a:ext cx="7695342" cy="2124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83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67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67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67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67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326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</a:rPr>
                        <a:t>試管編號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</a:rPr>
                        <a:t>甲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</a:rPr>
                        <a:t>乙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</a:rPr>
                        <a:t>丙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</a:rPr>
                        <a:t>丁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488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滴入不同</a:t>
                      </a:r>
                      <a:r>
                        <a:rPr lang="en-US" altLang="zh-TW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pH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值溶液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＝</a:t>
                      </a: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＝</a:t>
                      </a: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＝</a:t>
                      </a: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＝</a:t>
                      </a: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654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試管呈現顏色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295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3600" dirty="0">
                <a:solidFill>
                  <a:srgbClr val="C42500"/>
                </a:solidFill>
              </a:rPr>
              <a:t>趣味競賽</a:t>
            </a:r>
            <a:r>
              <a:rPr kumimoji="0" lang="en-US" altLang="zh-TW" sz="3600" dirty="0">
                <a:solidFill>
                  <a:srgbClr val="C42500"/>
                </a:solidFill>
              </a:rPr>
              <a:t>-</a:t>
            </a:r>
            <a:r>
              <a:rPr kumimoji="0" lang="zh-TW" altLang="en-US" sz="3600" dirty="0">
                <a:solidFill>
                  <a:srgbClr val="C42500"/>
                </a:solidFill>
              </a:rPr>
              <a:t>分層溶液的製作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971550" y="1628775"/>
            <a:ext cx="7416873" cy="136817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kumimoji="0" lang="zh-TW" altLang="en-US" sz="2800" b="0" dirty="0"/>
              <a:t>利用試管甲、試管乙、試管丙、試管丁調配出不同的</a:t>
            </a:r>
            <a:r>
              <a:rPr kumimoji="0" lang="zh-TW" altLang="en-US" sz="2800" b="0" dirty="0" smtClean="0"/>
              <a:t>顏色</a:t>
            </a:r>
            <a:r>
              <a:rPr kumimoji="0" lang="zh-TW" altLang="en-US" sz="2800" b="0" dirty="0"/>
              <a:t>，分裝在不同試管</a:t>
            </a:r>
            <a:r>
              <a:rPr kumimoji="0" lang="zh-TW" altLang="en-US" sz="2800" b="0" dirty="0" smtClean="0"/>
              <a:t>中</a:t>
            </a:r>
            <a:endParaRPr kumimoji="0" lang="zh-TW" altLang="en-US" sz="2800" b="0" dirty="0"/>
          </a:p>
        </p:txBody>
      </p:sp>
    </p:spTree>
    <p:extLst>
      <p:ext uri="{BB962C8B-B14F-4D97-AF65-F5344CB8AC3E}">
        <p14:creationId xmlns:p14="http://schemas.microsoft.com/office/powerpoint/2010/main" val="291507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434" y="3948622"/>
            <a:ext cx="4630862" cy="2717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062081" y="4871591"/>
            <a:ext cx="11079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滴管</a:t>
            </a: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逐滴加入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3600" dirty="0">
                <a:solidFill>
                  <a:srgbClr val="C42500"/>
                </a:solidFill>
              </a:rPr>
              <a:t>趣味競賽</a:t>
            </a:r>
            <a:r>
              <a:rPr kumimoji="0" lang="en-US" altLang="zh-TW" sz="3600" dirty="0">
                <a:solidFill>
                  <a:srgbClr val="C42500"/>
                </a:solidFill>
              </a:rPr>
              <a:t>-</a:t>
            </a:r>
            <a:r>
              <a:rPr kumimoji="0" lang="zh-TW" altLang="en-US" sz="3600" dirty="0">
                <a:solidFill>
                  <a:srgbClr val="C42500"/>
                </a:solidFill>
              </a:rPr>
              <a:t>分層溶液的製作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971550" y="1628775"/>
            <a:ext cx="7416873" cy="136817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hangingPunct="1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kumimoji="0" lang="zh-TW" altLang="en-US" sz="2800" b="0" dirty="0" smtClean="0"/>
              <a:t>在</a:t>
            </a:r>
            <a:r>
              <a:rPr kumimoji="0" lang="zh-TW" altLang="en-US" sz="2800" b="0" dirty="0"/>
              <a:t>不同試管中加入不同量的食鹽，使每支試管的溶液</a:t>
            </a:r>
            <a:r>
              <a:rPr kumimoji="0" lang="zh-TW" altLang="en-US" sz="2800" b="0" dirty="0" smtClean="0"/>
              <a:t>密度不同</a:t>
            </a:r>
            <a:endParaRPr kumimoji="0" lang="en-US" altLang="zh-TW" sz="2800" b="0" dirty="0" smtClean="0"/>
          </a:p>
          <a:p>
            <a:pPr marL="457200" indent="-457200" eaLnBrk="1" hangingPunct="1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lang="zh-TW" altLang="en-US" sz="2800" b="0" dirty="0" smtClean="0"/>
              <a:t>利用</a:t>
            </a:r>
            <a:r>
              <a:rPr lang="zh-TW" altLang="en-US" sz="2800" b="0" dirty="0"/>
              <a:t>滴管取出上述試管中的溶液，逐滴加入另一支空試管中</a:t>
            </a:r>
            <a:r>
              <a:rPr lang="zh-TW" altLang="en-US" sz="2800" b="0" dirty="0" smtClean="0"/>
              <a:t>，產生</a:t>
            </a:r>
            <a:r>
              <a:rPr lang="zh-TW" altLang="en-US" sz="2800" b="0" dirty="0"/>
              <a:t>多色分層溶液的</a:t>
            </a:r>
            <a:r>
              <a:rPr lang="zh-TW" altLang="en-US" sz="2800" b="0" dirty="0" smtClean="0"/>
              <a:t>試管</a:t>
            </a:r>
            <a:endParaRPr kumimoji="0" lang="zh-TW" altLang="en-US" sz="2800" b="0" dirty="0"/>
          </a:p>
        </p:txBody>
      </p:sp>
      <p:cxnSp>
        <p:nvCxnSpPr>
          <p:cNvPr id="5" name="直線單箭頭接點 4"/>
          <p:cNvCxnSpPr/>
          <p:nvPr/>
        </p:nvCxnSpPr>
        <p:spPr>
          <a:xfrm>
            <a:off x="5147990" y="5301208"/>
            <a:ext cx="792162" cy="0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653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8951991-242B-475E-B5D9-18B9F18A26D0}" type="slidenum">
              <a:rPr lang="zh-TW" altLang="en-US" smtClean="0"/>
              <a:pPr>
                <a:defRPr/>
              </a:pPr>
              <a:t>17</a:t>
            </a:fld>
            <a:endParaRPr lang="zh-TW" altLang="en-US" dirty="0"/>
          </a:p>
        </p:txBody>
      </p:sp>
      <p:pic>
        <p:nvPicPr>
          <p:cNvPr id="5" name="圖片 4" descr="D:\K1267\107上\55401-E4R 探索實作DIY_化學篇\電子檔\圖照\DSC0427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2" r="11612" b="29932"/>
          <a:stretch/>
        </p:blipFill>
        <p:spPr bwMode="auto">
          <a:xfrm>
            <a:off x="1835696" y="332655"/>
            <a:ext cx="3658086" cy="619836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矩形 5"/>
          <p:cNvSpPr/>
          <p:nvPr/>
        </p:nvSpPr>
        <p:spPr>
          <a:xfrm>
            <a:off x="5724128" y="5733256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◄  多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色分層溶液</a:t>
            </a:r>
          </a:p>
        </p:txBody>
      </p:sp>
    </p:spTree>
    <p:extLst>
      <p:ext uri="{BB962C8B-B14F-4D97-AF65-F5344CB8AC3E}">
        <p14:creationId xmlns:p14="http://schemas.microsoft.com/office/powerpoint/2010/main" val="348513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DD79C9-8F4B-451E-8911-51505B0E666C}" type="slidenum">
              <a:rPr lang="en-US" altLang="zh-TW" smtClean="0"/>
              <a:pPr>
                <a:defRPr/>
              </a:pPr>
              <a:t>18</a:t>
            </a:fld>
            <a:endParaRPr lang="en-US" altLang="zh-TW"/>
          </a:p>
        </p:txBody>
      </p:sp>
      <p:sp>
        <p:nvSpPr>
          <p:cNvPr id="7" name="內容版面配置區 2"/>
          <p:cNvSpPr txBox="1">
            <a:spLocks/>
          </p:cNvSpPr>
          <p:nvPr/>
        </p:nvSpPr>
        <p:spPr>
          <a:xfrm>
            <a:off x="2123728" y="980728"/>
            <a:ext cx="6552728" cy="17281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kumimoji="0"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食鹽量多</a:t>
            </a:r>
            <a:r>
              <a:rPr kumimoji="0" lang="zh-TW" altLang="en-US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的溶液，應該</a:t>
            </a:r>
            <a:r>
              <a:rPr kumimoji="0"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先加入或後</a:t>
            </a:r>
            <a:r>
              <a:rPr kumimoji="0" lang="zh-TW" altLang="en-US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加入呢</a:t>
            </a:r>
            <a:r>
              <a:rPr kumimoji="0"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kumimoji="0" lang="en-US" altLang="zh-TW" sz="48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2389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3600" dirty="0">
                <a:solidFill>
                  <a:srgbClr val="C42500"/>
                </a:solidFill>
              </a:rPr>
              <a:t>趣味競賽</a:t>
            </a:r>
            <a:r>
              <a:rPr kumimoji="0" lang="en-US" altLang="zh-TW" sz="3600" dirty="0">
                <a:solidFill>
                  <a:srgbClr val="C42500"/>
                </a:solidFill>
              </a:rPr>
              <a:t>-</a:t>
            </a:r>
            <a:r>
              <a:rPr kumimoji="0" lang="zh-TW" altLang="en-US" sz="3600" dirty="0">
                <a:solidFill>
                  <a:srgbClr val="C42500"/>
                </a:solidFill>
              </a:rPr>
              <a:t>分層溶液的製作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971550" y="1628775"/>
            <a:ext cx="7416873" cy="136817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hangingPunct="1">
              <a:lnSpc>
                <a:spcPct val="120000"/>
              </a:lnSpc>
              <a:buFont typeface="+mj-lt"/>
              <a:buAutoNum type="arabicPeriod" startAt="4"/>
              <a:defRPr/>
            </a:pPr>
            <a:r>
              <a:rPr lang="zh-TW" altLang="en-US" sz="2800" b="0" dirty="0" smtClean="0"/>
              <a:t>將</a:t>
            </a:r>
            <a:r>
              <a:rPr lang="zh-TW" altLang="en-US" sz="2800" b="0" dirty="0"/>
              <a:t>溶液的試管拍照，呈現在學習單</a:t>
            </a:r>
            <a:r>
              <a:rPr lang="zh-TW" altLang="en-US" sz="2800" b="0" dirty="0" smtClean="0"/>
              <a:t>中</a:t>
            </a:r>
            <a:endParaRPr lang="en-US" altLang="zh-TW" sz="2800" b="0" dirty="0" smtClean="0"/>
          </a:p>
          <a:p>
            <a:pPr marL="809625" lvl="1" indent="-269875" eaLnBrk="1" hangingPunct="1">
              <a:lnSpc>
                <a:spcPct val="120000"/>
              </a:lnSpc>
              <a:defRPr/>
            </a:pPr>
            <a:r>
              <a:rPr lang="zh-TW" altLang="en-US" sz="2400" b="0" dirty="0" smtClean="0"/>
              <a:t>完成</a:t>
            </a:r>
            <a:r>
              <a:rPr lang="zh-TW" altLang="en-US" sz="2400" b="0" dirty="0"/>
              <a:t>試管中基本分數為</a:t>
            </a:r>
            <a:r>
              <a:rPr lang="en-US" altLang="zh-TW" sz="2400" b="0" dirty="0"/>
              <a:t>60</a:t>
            </a:r>
            <a:r>
              <a:rPr lang="zh-TW" altLang="en-US" sz="2400" b="0" dirty="0"/>
              <a:t>分，以下為加分項目</a:t>
            </a:r>
            <a:endParaRPr kumimoji="0" lang="zh-TW" altLang="en-US" sz="2400" b="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612753"/>
              </p:ext>
            </p:extLst>
          </p:nvPr>
        </p:nvGraphicFramePr>
        <p:xfrm>
          <a:off x="991458" y="2996953"/>
          <a:ext cx="7252949" cy="30807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99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9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899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051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層數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分數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色彩數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分數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96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zh-TW" altLang="en-US" sz="18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層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種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96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zh-TW" altLang="en-US" sz="18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層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種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973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zh-TW" altLang="en-US" sz="18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層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種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973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zh-TW" altLang="en-US" sz="18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層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種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973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zh-TW" altLang="en-US" sz="18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層以上</a:t>
                      </a:r>
                      <a:endParaRPr lang="zh-TW" altLang="en-US" sz="1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zh-TW" alt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種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43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831850" y="2930525"/>
            <a:ext cx="7772400" cy="136207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600" dirty="0" smtClean="0"/>
              <a:t>實驗結果討論</a:t>
            </a:r>
            <a:endParaRPr lang="zh-TW" altLang="en-US" sz="5600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831850" y="1430338"/>
            <a:ext cx="7772400" cy="15001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2800" dirty="0" smtClean="0"/>
              <a:t>活動總結</a:t>
            </a:r>
            <a:endParaRPr lang="zh-TW" altLang="en-US" sz="2800" dirty="0"/>
          </a:p>
        </p:txBody>
      </p:sp>
      <p:sp>
        <p:nvSpPr>
          <p:cNvPr id="17412" name="投影片編號版面配置區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F75C85-B225-4E8A-8977-AB6589449F3F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zh-TW" altLang="en-US" sz="1200" b="0" smtClean="0">
              <a:latin typeface="Arial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3576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問題與討論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21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zh-TW" altLang="en-US" sz="2800" b="0" dirty="0" smtClean="0"/>
              <a:t>生活</a:t>
            </a:r>
            <a:r>
              <a:rPr lang="zh-TW" altLang="en-US" sz="2800" b="0" dirty="0"/>
              <a:t>中哪些水果具有花青素，請舉出水溶性花青素、脂溶性花青素各</a:t>
            </a:r>
            <a:r>
              <a:rPr lang="en-US" altLang="zh-TW" sz="2800" b="0" dirty="0"/>
              <a:t>3 </a:t>
            </a:r>
            <a:r>
              <a:rPr lang="zh-TW" altLang="en-US" sz="2800" b="0" dirty="0"/>
              <a:t>種？</a:t>
            </a:r>
            <a:endParaRPr kumimoji="0" lang="zh-TW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16454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問題與討論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22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 startAt="2"/>
            </a:pPr>
            <a:r>
              <a:rPr lang="zh-TW" altLang="en-US" sz="2800" b="0" dirty="0"/>
              <a:t>請說明在分層過程中，相同水溶液下食鹽量多的顏色，其密度較大或較小呢？應該先加入或後</a:t>
            </a:r>
            <a:r>
              <a:rPr lang="zh-TW" altLang="en-US" sz="2800" b="0" dirty="0" smtClean="0"/>
              <a:t>加入呢</a:t>
            </a:r>
            <a:r>
              <a:rPr lang="zh-TW" altLang="en-US" sz="2800" b="0" dirty="0"/>
              <a:t>？</a:t>
            </a:r>
            <a:endParaRPr kumimoji="0" lang="zh-TW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59782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C42500"/>
                </a:solidFill>
              </a:rPr>
              <a:t>小試身手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23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zh-TW" sz="2800" b="0" dirty="0"/>
              <a:t>【</a:t>
            </a:r>
            <a:r>
              <a:rPr lang="zh-TW" altLang="en-US" sz="2800" b="0" dirty="0"/>
              <a:t>題組</a:t>
            </a:r>
            <a:r>
              <a:rPr lang="en-US" altLang="zh-TW" sz="2800" b="0" dirty="0" smtClean="0"/>
              <a:t>】</a:t>
            </a:r>
            <a:r>
              <a:rPr lang="zh-TW" altLang="en-US" sz="2800" b="0" dirty="0"/>
              <a:t>酸鹼指示劑可判別溶液的酸鹼性，本身為</a:t>
            </a:r>
            <a:r>
              <a:rPr lang="zh-TW" altLang="en-US" sz="2800" b="0" dirty="0" smtClean="0"/>
              <a:t>一種</a:t>
            </a:r>
            <a:r>
              <a:rPr lang="zh-TW" altLang="en-US" sz="2800" b="0" dirty="0"/>
              <a:t>弱酸或弱鹼的有機天然或合成色素，在</a:t>
            </a:r>
            <a:r>
              <a:rPr lang="zh-TW" altLang="en-US" sz="2800" b="0" dirty="0" smtClean="0"/>
              <a:t>不同的 </a:t>
            </a:r>
            <a:r>
              <a:rPr lang="en-US" altLang="zh-TW" sz="2800" b="0" dirty="0" smtClean="0"/>
              <a:t>pH </a:t>
            </a:r>
            <a:r>
              <a:rPr lang="zh-TW" altLang="en-US" sz="2800" b="0" dirty="0"/>
              <a:t>值範圍呈現不同顏色</a:t>
            </a:r>
            <a:r>
              <a:rPr lang="zh-TW" altLang="en-US" sz="2800" b="0" dirty="0" smtClean="0"/>
              <a:t>。下表</a:t>
            </a:r>
            <a:r>
              <a:rPr lang="zh-TW" altLang="en-US" sz="2800" b="0" dirty="0"/>
              <a:t>列出</a:t>
            </a:r>
            <a:r>
              <a:rPr lang="zh-TW" altLang="en-US" sz="2800" b="0" dirty="0" smtClean="0"/>
              <a:t>幾種</a:t>
            </a:r>
            <a:r>
              <a:rPr lang="zh-TW" altLang="en-US" sz="2800" b="0" dirty="0"/>
              <a:t>不同指示劑的變色</a:t>
            </a:r>
            <a:r>
              <a:rPr lang="zh-TW" altLang="en-US" sz="2800" b="0" dirty="0" smtClean="0"/>
              <a:t>範圍</a:t>
            </a:r>
            <a:endParaRPr kumimoji="0" lang="zh-TW" altLang="en-US" sz="2400" dirty="0" smtClean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432551"/>
              </p:ext>
            </p:extLst>
          </p:nvPr>
        </p:nvGraphicFramePr>
        <p:xfrm>
          <a:off x="1475656" y="4293096"/>
          <a:ext cx="6696744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8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83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288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指示劑名稱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酸鹼變色之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pH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值範圍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7207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甲基黃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甲基橙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溴瑞香草藍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石蕊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酚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45"/>
                        </a:rPr>
                        <a:t>酞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茜素黃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1.2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2.3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3.0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4.0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6.0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7.6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（藍）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4.5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8.3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（藍）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（無）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8.0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10.0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10.1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12.0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582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C42500"/>
                </a:solidFill>
              </a:rPr>
              <a:t>小試身手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24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zh-TW" sz="2800" b="0" dirty="0"/>
              <a:t>【</a:t>
            </a:r>
            <a:r>
              <a:rPr lang="zh-TW" altLang="en-US" sz="2800" b="0" dirty="0"/>
              <a:t>題</a:t>
            </a:r>
            <a:r>
              <a:rPr lang="zh-TW" altLang="en-US" sz="2800" b="0" dirty="0" smtClean="0"/>
              <a:t>組</a:t>
            </a:r>
            <a:r>
              <a:rPr lang="en-US" altLang="zh-TW" sz="2800" b="0" dirty="0" smtClean="0"/>
              <a:t>】</a:t>
            </a:r>
            <a:r>
              <a:rPr lang="zh-TW" altLang="en-US" sz="2800" b="0" dirty="0" smtClean="0"/>
              <a:t>如</a:t>
            </a:r>
            <a:r>
              <a:rPr lang="zh-TW" altLang="en-US" sz="2800" b="0" dirty="0"/>
              <a:t>甲基橙的</a:t>
            </a:r>
            <a:r>
              <a:rPr lang="zh-TW" altLang="en-US" sz="2800" b="0" dirty="0" smtClean="0"/>
              <a:t>變色範圍</a:t>
            </a:r>
            <a:r>
              <a:rPr lang="zh-TW" altLang="en-US" sz="2800" b="0" dirty="0"/>
              <a:t>為（紅）</a:t>
            </a:r>
            <a:r>
              <a:rPr lang="en-US" altLang="zh-TW" sz="2800" b="0" dirty="0"/>
              <a:t>3.0</a:t>
            </a:r>
            <a:r>
              <a:rPr lang="zh-TW" altLang="en-US" sz="2800" b="0" dirty="0"/>
              <a:t>～</a:t>
            </a:r>
            <a:r>
              <a:rPr lang="en-US" altLang="zh-TW" sz="2800" b="0" dirty="0"/>
              <a:t>4.0</a:t>
            </a:r>
            <a:r>
              <a:rPr lang="zh-TW" altLang="en-US" sz="2800" b="0" dirty="0"/>
              <a:t>（黃），表示當溶液</a:t>
            </a:r>
            <a:r>
              <a:rPr lang="zh-TW" altLang="en-US" sz="2800" b="0" dirty="0" smtClean="0"/>
              <a:t>的</a:t>
            </a:r>
            <a:r>
              <a:rPr lang="en-US" altLang="zh-TW" sz="2800" b="0" dirty="0" smtClean="0"/>
              <a:t>pH</a:t>
            </a:r>
            <a:r>
              <a:rPr lang="zh-TW" altLang="en-US" sz="2800" b="0" dirty="0"/>
              <a:t>＜</a:t>
            </a:r>
            <a:r>
              <a:rPr lang="en-US" altLang="zh-TW" sz="2800" b="0" dirty="0"/>
              <a:t>3.0 </a:t>
            </a:r>
            <a:r>
              <a:rPr lang="zh-TW" altLang="en-US" sz="2800" b="0" dirty="0"/>
              <a:t>時滴入甲基黃呈現紅色，當溶液</a:t>
            </a:r>
            <a:r>
              <a:rPr lang="zh-TW" altLang="en-US" sz="2800" b="0" dirty="0" smtClean="0"/>
              <a:t>的</a:t>
            </a:r>
            <a:r>
              <a:rPr lang="en-US" altLang="zh-TW" sz="2800" b="0" dirty="0" smtClean="0"/>
              <a:t>pH</a:t>
            </a:r>
            <a:r>
              <a:rPr lang="zh-TW" altLang="en-US" sz="2800" b="0" dirty="0"/>
              <a:t>＞</a:t>
            </a:r>
            <a:r>
              <a:rPr lang="en-US" altLang="zh-TW" sz="2800" b="0" dirty="0"/>
              <a:t>4.0 </a:t>
            </a:r>
            <a:r>
              <a:rPr lang="zh-TW" altLang="en-US" sz="2800" b="0" dirty="0"/>
              <a:t>時滴入甲基黃呈現黃色，當溶液</a:t>
            </a:r>
            <a:r>
              <a:rPr lang="zh-TW" altLang="en-US" sz="2800" b="0" dirty="0" smtClean="0"/>
              <a:t>的</a:t>
            </a:r>
            <a:r>
              <a:rPr lang="en-US" altLang="zh-TW" sz="2800" b="0" dirty="0" smtClean="0"/>
              <a:t>pH</a:t>
            </a:r>
            <a:r>
              <a:rPr lang="zh-TW" altLang="en-US" sz="2800" b="0" dirty="0"/>
              <a:t>＝</a:t>
            </a:r>
            <a:r>
              <a:rPr lang="en-US" altLang="zh-TW" sz="2800" b="0" dirty="0"/>
              <a:t>3.0</a:t>
            </a:r>
            <a:r>
              <a:rPr lang="zh-TW" altLang="en-US" sz="2800" b="0" dirty="0"/>
              <a:t>～</a:t>
            </a:r>
            <a:r>
              <a:rPr lang="en-US" altLang="zh-TW" sz="2800" b="0" dirty="0"/>
              <a:t>4.0 </a:t>
            </a:r>
            <a:r>
              <a:rPr lang="zh-TW" altLang="en-US" sz="2800" b="0" dirty="0"/>
              <a:t>時滴入甲基橙呈現紅色、黃色的混合色，試回答</a:t>
            </a:r>
            <a:r>
              <a:rPr lang="zh-TW" altLang="en-US" sz="2800" b="0" dirty="0" smtClean="0"/>
              <a:t>問題 </a:t>
            </a:r>
            <a:r>
              <a:rPr lang="en-US" altLang="zh-TW" sz="2800" b="0" dirty="0" smtClean="0"/>
              <a:t>1</a:t>
            </a:r>
            <a:r>
              <a:rPr lang="zh-TW" altLang="en-US" sz="2800" b="0" dirty="0"/>
              <a:t>～</a:t>
            </a:r>
            <a:r>
              <a:rPr lang="en-US" altLang="zh-TW" sz="2800" b="0" dirty="0"/>
              <a:t>2</a:t>
            </a:r>
            <a:r>
              <a:rPr lang="zh-TW" altLang="en-US" sz="2800" b="0" dirty="0"/>
              <a:t>題：</a:t>
            </a:r>
            <a:endParaRPr kumimoji="0" lang="zh-TW" altLang="en-US" sz="2400" dirty="0" smtClean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323375"/>
              </p:ext>
            </p:extLst>
          </p:nvPr>
        </p:nvGraphicFramePr>
        <p:xfrm>
          <a:off x="1475656" y="4293096"/>
          <a:ext cx="6696744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83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83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288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指示劑名稱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酸鹼變色之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pH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值範圍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7207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甲基黃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甲基橙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溴瑞香草藍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石蕊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酚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45"/>
                        </a:rPr>
                        <a:t>酞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茜素黃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1.2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2.3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3.0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4.0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6.0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7.6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（藍）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4.5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8.3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（藍）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（無）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8.0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10.0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</a:p>
                    <a:p>
                      <a:pPr algn="ctr"/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（黃）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10.1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～</a:t>
                      </a:r>
                      <a:r>
                        <a:rPr lang="en-US" altLang="zh-TW" sz="1800" b="0" i="0" u="none" strike="noStrike" baseline="0" dirty="0" smtClean="0">
                          <a:solidFill>
                            <a:schemeClr val="tx1"/>
                          </a:solidFill>
                          <a:latin typeface="T44"/>
                        </a:rPr>
                        <a:t>12.0</a:t>
                      </a:r>
                      <a:r>
                        <a:rPr lang="zh-TW" altLang="en-US" sz="1800" b="0" i="0" u="none" strike="noStrike" baseline="0" dirty="0" smtClean="0">
                          <a:solidFill>
                            <a:schemeClr val="tx1"/>
                          </a:solidFill>
                          <a:latin typeface="T31"/>
                        </a:rPr>
                        <a:t>（紅）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827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C42500"/>
                </a:solidFill>
              </a:rPr>
              <a:t>小試身手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25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zh-TW" altLang="en-US" sz="2800" b="0" dirty="0" smtClean="0"/>
              <a:t>下列</a:t>
            </a:r>
            <a:r>
              <a:rPr lang="zh-TW" altLang="en-US" sz="2800" b="0" dirty="0"/>
              <a:t>何種溶液滴入溴瑞香草藍時呈黃色</a:t>
            </a:r>
            <a:r>
              <a:rPr lang="zh-TW" altLang="en-US" sz="2800" b="0" dirty="0" smtClean="0"/>
              <a:t>？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zh-TW" altLang="en-US" sz="2800" b="0" dirty="0" smtClean="0"/>
              <a:t>（</a:t>
            </a:r>
            <a:r>
              <a:rPr lang="zh-TW" altLang="en-US" sz="2800" b="0" dirty="0"/>
              <a:t>分子量：</a:t>
            </a:r>
            <a:r>
              <a:rPr lang="en-US" altLang="zh-TW" sz="2800" b="0" dirty="0" err="1"/>
              <a:t>NaOH</a:t>
            </a:r>
            <a:r>
              <a:rPr lang="zh-TW" altLang="en-US" sz="2800" b="0" dirty="0"/>
              <a:t>＝</a:t>
            </a:r>
            <a:r>
              <a:rPr lang="en-US" altLang="zh-TW" sz="2800" b="0" dirty="0"/>
              <a:t>40</a:t>
            </a:r>
            <a:r>
              <a:rPr lang="zh-TW" altLang="en-US" sz="2800" b="0" dirty="0" smtClean="0"/>
              <a:t>）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A) 0.4 </a:t>
            </a:r>
            <a:r>
              <a:rPr lang="zh-TW" altLang="en-US" sz="2800" b="0" dirty="0"/>
              <a:t>克</a:t>
            </a:r>
            <a:r>
              <a:rPr lang="zh-TW" altLang="en-US" sz="2800" b="0" dirty="0" smtClean="0"/>
              <a:t>的 </a:t>
            </a:r>
            <a:r>
              <a:rPr lang="en-US" altLang="zh-TW" sz="2800" b="0" dirty="0" err="1" smtClean="0"/>
              <a:t>NaOH</a:t>
            </a:r>
            <a:r>
              <a:rPr lang="zh-TW" altLang="en-US" sz="2800" b="0" dirty="0" smtClean="0"/>
              <a:t> 配成 </a:t>
            </a:r>
            <a:r>
              <a:rPr lang="en-US" altLang="zh-TW" sz="2800" b="0" dirty="0" smtClean="0"/>
              <a:t>1.0 </a:t>
            </a:r>
            <a:r>
              <a:rPr lang="en-US" altLang="zh-TW" sz="2800" b="0" dirty="0"/>
              <a:t>L</a:t>
            </a:r>
            <a:r>
              <a:rPr lang="zh-TW" altLang="en-US" sz="2800" b="0" dirty="0"/>
              <a:t>的</a:t>
            </a:r>
            <a:r>
              <a:rPr lang="zh-TW" altLang="en-US" sz="2800" b="0" dirty="0" smtClean="0"/>
              <a:t>溶液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B) 0.010 </a:t>
            </a:r>
            <a:r>
              <a:rPr lang="en-US" altLang="zh-TW" sz="2800" b="0" dirty="0" smtClean="0"/>
              <a:t>M</a:t>
            </a:r>
            <a:r>
              <a:rPr lang="zh-TW" altLang="en-US" sz="2800" b="0" dirty="0" smtClean="0"/>
              <a:t> 的</a:t>
            </a:r>
            <a:r>
              <a:rPr lang="zh-TW" altLang="en-US" sz="2800" b="0" dirty="0"/>
              <a:t>醋酸</a:t>
            </a:r>
            <a:r>
              <a:rPr lang="zh-TW" altLang="en-US" sz="2800" b="0" dirty="0" smtClean="0"/>
              <a:t>溶液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C)</a:t>
            </a:r>
            <a:r>
              <a:rPr lang="zh-TW" altLang="en-US" sz="2800" b="0" dirty="0" smtClean="0"/>
              <a:t>蒸餾水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D)</a:t>
            </a:r>
            <a:r>
              <a:rPr lang="zh-TW" altLang="en-US" sz="2800" b="0" dirty="0"/>
              <a:t>人的唾液</a:t>
            </a:r>
            <a:r>
              <a:rPr lang="en-US" altLang="zh-TW" sz="2800" b="0" dirty="0"/>
              <a:t>[H</a:t>
            </a:r>
            <a:r>
              <a:rPr lang="en-US" altLang="zh-TW" sz="2800" b="0" baseline="30000" dirty="0"/>
              <a:t>+</a:t>
            </a:r>
            <a:r>
              <a:rPr lang="en-US" altLang="zh-TW" sz="2800" b="0" dirty="0"/>
              <a:t>]</a:t>
            </a:r>
            <a:r>
              <a:rPr lang="zh-TW" altLang="en-US" sz="2800" b="0" dirty="0"/>
              <a:t>＝</a:t>
            </a:r>
            <a:r>
              <a:rPr lang="en-US" altLang="zh-TW" sz="2800" b="0" dirty="0"/>
              <a:t>3.0×10</a:t>
            </a:r>
            <a:r>
              <a:rPr lang="en-US" altLang="zh-TW" sz="2800" b="0" baseline="30000" dirty="0"/>
              <a:t>-7 </a:t>
            </a:r>
            <a:r>
              <a:rPr lang="en-US" altLang="zh-TW" sz="2800" b="0" dirty="0"/>
              <a:t>M</a:t>
            </a:r>
            <a:r>
              <a:rPr lang="zh-TW" altLang="en-US" sz="2800" b="0" dirty="0"/>
              <a:t>。</a:t>
            </a:r>
            <a:endParaRPr kumimoji="0" lang="zh-TW" altLang="en-US" sz="2400" dirty="0" smtClean="0"/>
          </a:p>
        </p:txBody>
      </p:sp>
      <p:sp>
        <p:nvSpPr>
          <p:cNvPr id="7" name="文字方塊 6"/>
          <p:cNvSpPr txBox="1"/>
          <p:nvPr/>
        </p:nvSpPr>
        <p:spPr>
          <a:xfrm>
            <a:off x="956284" y="5559623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</a:rPr>
              <a:t>答：</a:t>
            </a:r>
            <a:r>
              <a:rPr lang="en-US" altLang="zh-TW" sz="2400" dirty="0" smtClean="0">
                <a:solidFill>
                  <a:srgbClr val="FF0000"/>
                </a:solidFill>
              </a:rPr>
              <a:t>(B)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87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C42500"/>
                </a:solidFill>
              </a:rPr>
              <a:t>小試身手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26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920929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eriod" startAt="2"/>
            </a:pPr>
            <a:r>
              <a:rPr lang="zh-TW" altLang="en-US" sz="2800" b="0" dirty="0" smtClean="0"/>
              <a:t>某</a:t>
            </a:r>
            <a:r>
              <a:rPr lang="zh-TW" altLang="en-US" sz="2800" b="0" dirty="0"/>
              <a:t>生在實驗忘了標示兩溶液，已知其一</a:t>
            </a:r>
            <a:r>
              <a:rPr lang="zh-TW" altLang="en-US" sz="2800" b="0" dirty="0" smtClean="0"/>
              <a:t>為</a:t>
            </a:r>
            <a:r>
              <a:rPr lang="en-US" altLang="zh-TW" sz="2800" b="0" dirty="0" smtClean="0"/>
              <a:t>5.0×10</a:t>
            </a:r>
            <a:r>
              <a:rPr lang="en-US" altLang="zh-TW" sz="2800" b="0" baseline="30000" dirty="0" smtClean="0"/>
              <a:t>-5</a:t>
            </a:r>
            <a:r>
              <a:rPr lang="en-US" altLang="zh-TW" sz="2800" b="0" dirty="0" smtClean="0"/>
              <a:t> </a:t>
            </a:r>
            <a:r>
              <a:rPr lang="zh-TW" altLang="en-US" sz="2800" b="0" dirty="0" smtClean="0"/>
              <a:t> </a:t>
            </a:r>
            <a:r>
              <a:rPr lang="en-US" altLang="zh-TW" sz="2800" b="0" dirty="0" smtClean="0"/>
              <a:t>M</a:t>
            </a:r>
            <a:r>
              <a:rPr lang="zh-TW" altLang="en-US" sz="2800" b="0" dirty="0" smtClean="0"/>
              <a:t> 的 </a:t>
            </a:r>
            <a:r>
              <a:rPr lang="en-US" altLang="zh-TW" sz="2800" b="0" dirty="0" smtClean="0"/>
              <a:t>Mg(OH)</a:t>
            </a:r>
            <a:r>
              <a:rPr lang="en-US" altLang="zh-TW" sz="2800" b="0" baseline="-25000" dirty="0" smtClean="0"/>
              <a:t>2</a:t>
            </a:r>
            <a:r>
              <a:rPr lang="zh-TW" altLang="en-US" sz="2800" b="0" dirty="0"/>
              <a:t>，另一</a:t>
            </a:r>
            <a:r>
              <a:rPr lang="zh-TW" altLang="en-US" sz="2800" b="0" dirty="0" smtClean="0"/>
              <a:t>為</a:t>
            </a:r>
            <a:r>
              <a:rPr lang="en-US" altLang="zh-TW" sz="2800" b="0" dirty="0" smtClean="0"/>
              <a:t>0.00010 M</a:t>
            </a:r>
            <a:r>
              <a:rPr lang="zh-TW" altLang="en-US" sz="2800" b="0" dirty="0" smtClean="0"/>
              <a:t> 的 </a:t>
            </a:r>
            <a:r>
              <a:rPr lang="en-US" altLang="zh-TW" sz="2800" b="0" dirty="0" err="1" smtClean="0"/>
              <a:t>HClO</a:t>
            </a:r>
            <a:r>
              <a:rPr lang="en-US" altLang="zh-TW" sz="2800" b="0" baseline="-25000" dirty="0" err="1" smtClean="0"/>
              <a:t>3</a:t>
            </a:r>
            <a:r>
              <a:rPr lang="zh-TW" altLang="en-US" sz="2800" b="0" dirty="0" smtClean="0"/>
              <a:t>，可</a:t>
            </a:r>
            <a:r>
              <a:rPr lang="zh-TW" altLang="en-US" sz="2800" b="0" dirty="0"/>
              <a:t>選用下列何種指示劑來區別</a:t>
            </a:r>
            <a:r>
              <a:rPr lang="zh-TW" altLang="en-US" sz="2800" b="0" dirty="0" smtClean="0"/>
              <a:t>？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A)</a:t>
            </a:r>
            <a:r>
              <a:rPr lang="zh-TW" altLang="en-US" sz="2800" b="0" dirty="0"/>
              <a:t>甲基</a:t>
            </a:r>
            <a:r>
              <a:rPr lang="zh-TW" altLang="en-US" sz="2800" b="0" dirty="0" smtClean="0"/>
              <a:t>黃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B)</a:t>
            </a:r>
            <a:r>
              <a:rPr lang="zh-TW" altLang="en-US" sz="2800" b="0" dirty="0"/>
              <a:t>溴瑞香草</a:t>
            </a:r>
            <a:r>
              <a:rPr lang="zh-TW" altLang="en-US" sz="2800" b="0" dirty="0" smtClean="0"/>
              <a:t>藍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C)</a:t>
            </a:r>
            <a:r>
              <a:rPr lang="zh-TW" altLang="en-US" sz="2800" b="0" dirty="0"/>
              <a:t>甲基</a:t>
            </a:r>
            <a:r>
              <a:rPr lang="zh-TW" altLang="en-US" sz="2800" b="0" dirty="0" smtClean="0"/>
              <a:t>橙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D)</a:t>
            </a:r>
            <a:r>
              <a:rPr lang="zh-TW" altLang="en-US" sz="2800" b="0" dirty="0"/>
              <a:t>茜素黃</a:t>
            </a:r>
            <a:r>
              <a:rPr lang="en-US" altLang="zh-TW" sz="2800" b="0" dirty="0"/>
              <a:t>R</a:t>
            </a:r>
            <a:endParaRPr kumimoji="0" lang="zh-TW" altLang="en-US" sz="2400" dirty="0" smtClean="0"/>
          </a:p>
        </p:txBody>
      </p:sp>
      <p:sp>
        <p:nvSpPr>
          <p:cNvPr id="2" name="文字方塊 1"/>
          <p:cNvSpPr txBox="1"/>
          <p:nvPr/>
        </p:nvSpPr>
        <p:spPr>
          <a:xfrm>
            <a:off x="956284" y="5559623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</a:rPr>
              <a:t>答：</a:t>
            </a:r>
            <a:r>
              <a:rPr lang="en-US" altLang="zh-TW" sz="2400" dirty="0" smtClean="0">
                <a:solidFill>
                  <a:srgbClr val="FF0000"/>
                </a:solidFill>
              </a:rPr>
              <a:t>(B)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57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C42500"/>
                </a:solidFill>
              </a:rPr>
              <a:t>小試身手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27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920929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lang="zh-TW" altLang="en-US" sz="2800" b="0" dirty="0"/>
              <a:t>甲為</a:t>
            </a:r>
            <a:r>
              <a:rPr lang="en-US" altLang="zh-TW" sz="2800" b="0" dirty="0"/>
              <a:t>0.01 M</a:t>
            </a:r>
            <a:r>
              <a:rPr lang="zh-TW" altLang="en-US" sz="2800" b="0" dirty="0"/>
              <a:t>鹽酸水溶液，將其以純水稀釋一千倍後得水溶液乙，再將乙以純水稀釋一千倍後得</a:t>
            </a:r>
            <a:r>
              <a:rPr lang="zh-TW" altLang="en-US" sz="2800" b="0" dirty="0" smtClean="0"/>
              <a:t>水溶液</a:t>
            </a:r>
            <a:r>
              <a:rPr lang="zh-TW" altLang="en-US" sz="2800" b="0" dirty="0"/>
              <a:t>丙，再將丙以純水稀釋一千倍後得水溶液丁。廣用試紙之顏色如表列</a:t>
            </a:r>
            <a:r>
              <a:rPr lang="zh-TW" altLang="en-US" sz="2800" b="0" dirty="0" smtClean="0"/>
              <a:t>：</a:t>
            </a:r>
            <a:endParaRPr kumimoji="0" lang="zh-TW" altLang="en-US" sz="2400" dirty="0" smtClean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966319"/>
              </p:ext>
            </p:extLst>
          </p:nvPr>
        </p:nvGraphicFramePr>
        <p:xfrm>
          <a:off x="971600" y="4221088"/>
          <a:ext cx="7709681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9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6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pH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顏色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紅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橙紅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橙黃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黃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黃綠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綠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淺藍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深藍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靛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紫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13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solidFill>
                  <a:srgbClr val="C42500"/>
                </a:solidFill>
              </a:rPr>
              <a:t>小試身手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28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560889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lang="zh-TW" altLang="en-US" sz="2800" b="0" dirty="0"/>
              <a:t>（承</a:t>
            </a:r>
            <a:r>
              <a:rPr lang="zh-TW" altLang="en-US" sz="2800" b="0" dirty="0" smtClean="0"/>
              <a:t>上頁 </a:t>
            </a:r>
            <a:r>
              <a:rPr lang="zh-TW" altLang="en-US" sz="2800" b="0" dirty="0"/>
              <a:t>）下列有關試紙呈色的敘述，哪些正確</a:t>
            </a:r>
            <a:r>
              <a:rPr lang="zh-TW" altLang="en-US" sz="2800" b="0" dirty="0" smtClean="0"/>
              <a:t>？（</a:t>
            </a:r>
            <a:r>
              <a:rPr lang="zh-TW" altLang="en-US" sz="2800" b="0" dirty="0"/>
              <a:t>應選</a:t>
            </a:r>
            <a:r>
              <a:rPr lang="en-US" altLang="zh-TW" sz="2800" b="0" dirty="0"/>
              <a:t>3 </a:t>
            </a:r>
            <a:r>
              <a:rPr lang="zh-TW" altLang="en-US" sz="2800" b="0" dirty="0"/>
              <a:t>項</a:t>
            </a:r>
            <a:r>
              <a:rPr lang="zh-TW" altLang="en-US" sz="2800" b="0" dirty="0" smtClean="0"/>
              <a:t>）                  </a:t>
            </a:r>
            <a:r>
              <a:rPr lang="en-US" altLang="zh-TW" sz="2800" b="0" dirty="0" smtClean="0"/>
              <a:t>【</a:t>
            </a:r>
            <a:r>
              <a:rPr lang="en-US" altLang="zh-TW" sz="2800" b="0" dirty="0"/>
              <a:t>102</a:t>
            </a:r>
            <a:r>
              <a:rPr lang="zh-TW" altLang="en-US" sz="2800" b="0" dirty="0"/>
              <a:t>學測</a:t>
            </a:r>
            <a:r>
              <a:rPr lang="en-US" altLang="zh-TW" sz="2800" b="0" dirty="0" smtClean="0"/>
              <a:t>】</a:t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A)</a:t>
            </a:r>
            <a:r>
              <a:rPr lang="zh-TW" altLang="en-US" sz="2800" b="0" dirty="0"/>
              <a:t>甲溶液使廣用試紙呈</a:t>
            </a:r>
            <a:r>
              <a:rPr lang="zh-TW" altLang="en-US" sz="2800" b="0" dirty="0" smtClean="0"/>
              <a:t>紅色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B)</a:t>
            </a:r>
            <a:r>
              <a:rPr lang="zh-TW" altLang="en-US" sz="2800" b="0" dirty="0"/>
              <a:t>乙溶液使廣用試紙呈</a:t>
            </a:r>
            <a:r>
              <a:rPr lang="zh-TW" altLang="en-US" sz="2800" b="0" dirty="0" smtClean="0"/>
              <a:t>黃色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C)</a:t>
            </a:r>
            <a:r>
              <a:rPr lang="zh-TW" altLang="en-US" sz="2800" b="0" dirty="0"/>
              <a:t>丙溶液使廣用試紙呈淺</a:t>
            </a:r>
            <a:r>
              <a:rPr lang="zh-TW" altLang="en-US" sz="2800" b="0" dirty="0" smtClean="0"/>
              <a:t>藍色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D)</a:t>
            </a:r>
            <a:r>
              <a:rPr lang="zh-TW" altLang="en-US" sz="2800" b="0" dirty="0"/>
              <a:t>丁溶液使廣用試紙呈</a:t>
            </a:r>
            <a:r>
              <a:rPr lang="zh-TW" altLang="en-US" sz="2800" b="0" dirty="0" smtClean="0"/>
              <a:t>紫色</a:t>
            </a:r>
            <a:r>
              <a:rPr lang="en-US" altLang="zh-TW" sz="2800" b="0" dirty="0" smtClean="0"/>
              <a:t/>
            </a:r>
            <a:br>
              <a:rPr lang="en-US" altLang="zh-TW" sz="2800" b="0" dirty="0" smtClean="0"/>
            </a:br>
            <a:r>
              <a:rPr lang="en-US" altLang="zh-TW" sz="2800" b="0" dirty="0" smtClean="0"/>
              <a:t>(</a:t>
            </a:r>
            <a:r>
              <a:rPr lang="en-US" altLang="zh-TW" sz="2800" b="0" dirty="0"/>
              <a:t>E)</a:t>
            </a:r>
            <a:r>
              <a:rPr lang="zh-TW" altLang="en-US" sz="2800" b="0" dirty="0"/>
              <a:t>甲溶液使藍色石蕊試紙呈紅色。</a:t>
            </a:r>
            <a:endParaRPr kumimoji="0" lang="zh-TW" altLang="en-US" sz="2400" dirty="0" smtClean="0"/>
          </a:p>
        </p:txBody>
      </p:sp>
      <p:sp>
        <p:nvSpPr>
          <p:cNvPr id="2" name="文字方塊 1"/>
          <p:cNvSpPr txBox="1"/>
          <p:nvPr/>
        </p:nvSpPr>
        <p:spPr>
          <a:xfrm>
            <a:off x="6948264" y="479715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</a:rPr>
              <a:t>答：</a:t>
            </a:r>
            <a:r>
              <a:rPr lang="en-US" altLang="zh-TW" sz="2400" dirty="0" smtClean="0">
                <a:solidFill>
                  <a:srgbClr val="FF0000"/>
                </a:solidFill>
              </a:rPr>
              <a:t>(A)(B)(E)</a:t>
            </a:r>
            <a:endParaRPr lang="zh-TW" alt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87452"/>
              </p:ext>
            </p:extLst>
          </p:nvPr>
        </p:nvGraphicFramePr>
        <p:xfrm>
          <a:off x="971600" y="5373216"/>
          <a:ext cx="7709681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9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6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531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pH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顏色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紅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橙紅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橙黃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黃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黃綠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綠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淺藍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深藍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靛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紫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721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2982</TotalTime>
  <Words>1273</Words>
  <Application>Microsoft Office PowerPoint</Application>
  <PresentationFormat>如螢幕大小 (4:3)</PresentationFormat>
  <Paragraphs>264</Paragraphs>
  <Slides>28</Slides>
  <Notes>18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28</vt:i4>
      </vt:variant>
    </vt:vector>
  </HeadingPairs>
  <TitlesOfParts>
    <vt:vector size="38" baseType="lpstr">
      <vt:lpstr>T31</vt:lpstr>
      <vt:lpstr>T44</vt:lpstr>
      <vt:lpstr>T45</vt:lpstr>
      <vt:lpstr>微軟正黑體</vt:lpstr>
      <vt:lpstr>新細明體</vt:lpstr>
      <vt:lpstr>Arial</vt:lpstr>
      <vt:lpstr>Calibri</vt:lpstr>
      <vt:lpstr>Times New Roman</vt:lpstr>
      <vt:lpstr>Office 佈景主題</vt:lpstr>
      <vt:lpstr>自訂設計</vt:lpstr>
      <vt:lpstr>花青素的探討</vt:lpstr>
      <vt:lpstr>花青素與酸鹼指示劑</vt:lpstr>
      <vt:lpstr>PowerPoint 簡報</vt:lpstr>
      <vt:lpstr>PowerPoint 簡報</vt:lpstr>
      <vt:lpstr>認識「酸鹼性」</vt:lpstr>
      <vt:lpstr>什麼是pH值呢？</vt:lpstr>
      <vt:lpstr>酸鹼指示劑</vt:lpstr>
      <vt:lpstr>酸鹼指示劑</vt:lpstr>
      <vt:lpstr>探究紫色高麗菜汁 於不同酸鹼值環境下的變化</vt:lpstr>
      <vt:lpstr>材料與器具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實驗結果討論</vt:lpstr>
      <vt:lpstr>問題與討論</vt:lpstr>
      <vt:lpstr>問題與討論</vt:lpstr>
      <vt:lpstr>小試身手</vt:lpstr>
      <vt:lpstr>小試身手</vt:lpstr>
      <vt:lpstr>小試身手</vt:lpstr>
      <vt:lpstr>小試身手</vt:lpstr>
      <vt:lpstr>小試身手</vt:lpstr>
      <vt:lpstr>小試身手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好吃的爆米花</dc:title>
  <dc:creator>USER</dc:creator>
  <cp:lastModifiedBy>L36 [世冠]</cp:lastModifiedBy>
  <cp:revision>125</cp:revision>
  <dcterms:created xsi:type="dcterms:W3CDTF">2008-12-28T06:23:52Z</dcterms:created>
  <dcterms:modified xsi:type="dcterms:W3CDTF">2018-09-11T10:56:24Z</dcterms:modified>
</cp:coreProperties>
</file>