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72" r:id="rId3"/>
    <p:sldId id="278" r:id="rId4"/>
    <p:sldId id="280" r:id="rId5"/>
    <p:sldId id="281" r:id="rId6"/>
    <p:sldId id="259" r:id="rId7"/>
    <p:sldId id="277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03&#38596;&#22899;&#23416;&#31185;&#20013;&#24515;\2015&#24180;&#25945;&#26696;\&#20912;&#33455;&#36039;&#26009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/>
              <a:t>二氧化碳與冰芯氧同位素比較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學用!$C$1</c:f>
              <c:strCache>
                <c:ptCount val="1"/>
                <c:pt idx="0">
                  <c:v>Avg CO2(ppmv)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學用!$B$2:$B$21</c:f>
              <c:numCache>
                <c:formatCode>General</c:formatCode>
                <c:ptCount val="20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  <c:pt idx="15">
                  <c:v>16000</c:v>
                </c:pt>
                <c:pt idx="16">
                  <c:v>17000</c:v>
                </c:pt>
                <c:pt idx="17">
                  <c:v>18000</c:v>
                </c:pt>
                <c:pt idx="18">
                  <c:v>19000</c:v>
                </c:pt>
                <c:pt idx="19">
                  <c:v>20000</c:v>
                </c:pt>
              </c:numCache>
            </c:numRef>
          </c:cat>
          <c:val>
            <c:numRef>
              <c:f>學用!$C$2:$C$21</c:f>
              <c:numCache>
                <c:formatCode>General</c:formatCode>
                <c:ptCount val="20"/>
                <c:pt idx="0">
                  <c:v>279</c:v>
                </c:pt>
                <c:pt idx="1">
                  <c:v>278</c:v>
                </c:pt>
                <c:pt idx="2">
                  <c:v>276</c:v>
                </c:pt>
                <c:pt idx="3">
                  <c:v>274</c:v>
                </c:pt>
                <c:pt idx="4">
                  <c:v>271</c:v>
                </c:pt>
                <c:pt idx="5">
                  <c:v>266</c:v>
                </c:pt>
                <c:pt idx="6">
                  <c:v>261</c:v>
                </c:pt>
                <c:pt idx="7">
                  <c:v>260</c:v>
                </c:pt>
                <c:pt idx="8">
                  <c:v>262</c:v>
                </c:pt>
                <c:pt idx="9">
                  <c:v>263</c:v>
                </c:pt>
                <c:pt idx="10">
                  <c:v>266</c:v>
                </c:pt>
                <c:pt idx="11">
                  <c:v>255</c:v>
                </c:pt>
                <c:pt idx="12">
                  <c:v>238</c:v>
                </c:pt>
                <c:pt idx="13">
                  <c:v>238</c:v>
                </c:pt>
                <c:pt idx="14">
                  <c:v>227</c:v>
                </c:pt>
                <c:pt idx="15">
                  <c:v>220</c:v>
                </c:pt>
                <c:pt idx="16">
                  <c:v>203</c:v>
                </c:pt>
                <c:pt idx="17">
                  <c:v>190</c:v>
                </c:pt>
                <c:pt idx="18">
                  <c:v>189</c:v>
                </c:pt>
                <c:pt idx="19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AB-42C9-A297-1E072B38E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44480"/>
        <c:axId val="69185536"/>
      </c:barChart>
      <c:lineChart>
        <c:grouping val="standard"/>
        <c:varyColors val="0"/>
        <c:ser>
          <c:idx val="2"/>
          <c:order val="1"/>
          <c:tx>
            <c:strRef>
              <c:f>學用!$D$1</c:f>
              <c:strCache>
                <c:ptCount val="1"/>
                <c:pt idx="0">
                  <c:v>δO18(‰)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學用!$D$2:$D$21</c:f>
              <c:numCache>
                <c:formatCode>General</c:formatCode>
                <c:ptCount val="20"/>
                <c:pt idx="0">
                  <c:v>-39.700000000000003</c:v>
                </c:pt>
                <c:pt idx="1">
                  <c:v>-40.384619000000001</c:v>
                </c:pt>
                <c:pt idx="2">
                  <c:v>-25.390616999999999</c:v>
                </c:pt>
                <c:pt idx="3">
                  <c:v>-39.6</c:v>
                </c:pt>
                <c:pt idx="4">
                  <c:v>199.5</c:v>
                </c:pt>
                <c:pt idx="5">
                  <c:v>-40.4</c:v>
                </c:pt>
                <c:pt idx="6">
                  <c:v>-39.799999999999997</c:v>
                </c:pt>
                <c:pt idx="7">
                  <c:v>-40</c:v>
                </c:pt>
                <c:pt idx="8">
                  <c:v>-85</c:v>
                </c:pt>
                <c:pt idx="9">
                  <c:v>-39.4</c:v>
                </c:pt>
                <c:pt idx="10">
                  <c:v>-108.9</c:v>
                </c:pt>
                <c:pt idx="11">
                  <c:v>-64.400000000000006</c:v>
                </c:pt>
                <c:pt idx="12">
                  <c:v>-41.1</c:v>
                </c:pt>
                <c:pt idx="13">
                  <c:v>-64.400000000000006</c:v>
                </c:pt>
                <c:pt idx="14">
                  <c:v>-100</c:v>
                </c:pt>
                <c:pt idx="15">
                  <c:v>-41.8</c:v>
                </c:pt>
                <c:pt idx="16">
                  <c:v>-42.9</c:v>
                </c:pt>
                <c:pt idx="17">
                  <c:v>-44</c:v>
                </c:pt>
                <c:pt idx="18">
                  <c:v>-44.2</c:v>
                </c:pt>
                <c:pt idx="19">
                  <c:v>-44.2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AB-42C9-A297-1E072B38E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72256"/>
        <c:axId val="69187072"/>
      </c:lineChart>
      <c:catAx>
        <c:axId val="6904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9185536"/>
        <c:crosses val="autoZero"/>
        <c:auto val="1"/>
        <c:lblAlgn val="ctr"/>
        <c:lblOffset val="100"/>
        <c:noMultiLvlLbl val="0"/>
      </c:catAx>
      <c:valAx>
        <c:axId val="6918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9044480"/>
        <c:crosses val="autoZero"/>
        <c:crossBetween val="between"/>
      </c:valAx>
      <c:valAx>
        <c:axId val="6918707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9472256"/>
        <c:crosses val="max"/>
        <c:crossBetween val="between"/>
      </c:valAx>
      <c:catAx>
        <c:axId val="69472256"/>
        <c:scaling>
          <c:orientation val="minMax"/>
        </c:scaling>
        <c:delete val="1"/>
        <c:axPos val="b"/>
        <c:majorTickMark val="none"/>
        <c:minorTickMark val="none"/>
        <c:tickLblPos val="nextTo"/>
        <c:crossAx val="6918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2E0C-CAAC-40FA-B39F-B5D4F758B67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CC51C-45AB-4728-AC18-04D623F34E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6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C86260-D207-4248-B1AB-B59D6CD61EB6}" type="datetimeFigureOut">
              <a:rPr lang="zh-TW" altLang="en-US" smtClean="0"/>
              <a:t>2017/1/13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191F1B-4812-4E00-81A0-9C64AA42477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file:///F:\03&#38596;&#22899;&#23416;&#31185;&#20013;&#24515;\2015&#24180;&#25945;&#26696;\&#35506;&#22530;&#25805;&#20316;&#29031;&#29255;\&#20912;&#33455;&#36039;&#26009;.xlsx!&#23416;&#29992;!R1C1:R21C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" y="5013176"/>
            <a:ext cx="8674608" cy="14386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" y="198281"/>
            <a:ext cx="9144000" cy="122578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0" y="2708920"/>
            <a:ext cx="9144000" cy="108083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冰芯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endParaRPr kumimoji="0"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0" y="-47327"/>
            <a:ext cx="723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※</a:t>
            </a:r>
            <a:r>
              <a:rPr lang="zh-TW" altLang="en-US" sz="1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建議在</a:t>
            </a:r>
            <a:r>
              <a:rPr lang="en-US" altLang="zh-TW" sz="1400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office2007</a:t>
            </a:r>
            <a:r>
              <a:rPr lang="zh-TW" altLang="en-US" sz="1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以上版本使用最佳</a:t>
            </a:r>
          </a:p>
        </p:txBody>
      </p:sp>
      <p:pic>
        <p:nvPicPr>
          <p:cNvPr id="9" name="Picture 7" descr="C:\Users\2129\Desktop\龍騰文化LOGO(彩色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-71111"/>
            <a:ext cx="10810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0" y="26064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數據紀錄</a:t>
            </a:r>
            <a:endParaRPr kumimoji="0" lang="zh-TW" alt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8" descr="C:\Users\2129\Documents\龍騰文化LOGO(黑字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588"/>
            <a:ext cx="10795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60840" cy="492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8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9691"/>
          <a:stretch/>
        </p:blipFill>
        <p:spPr>
          <a:xfrm>
            <a:off x="2764370" y="1556792"/>
            <a:ext cx="3615259" cy="5157192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 bwMode="auto">
          <a:xfrm>
            <a:off x="0" y="51593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教具準備－觀測站少年</a:t>
            </a:r>
            <a:r>
              <a:rPr kumimoji="0"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DVD</a:t>
            </a:r>
            <a:endParaRPr kumimoji="0" lang="zh-TW" alt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8" descr="C:\Users\2129\Documents\龍騰文化LOGO(黑字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588"/>
            <a:ext cx="10795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0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51593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教具準備－教師自製冰芯</a:t>
            </a:r>
            <a:endParaRPr kumimoji="0" lang="zh-TW" alt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8" descr="C:\Users\2129\Documents\龍騰文化LOGO(黑字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588"/>
            <a:ext cx="10795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6" y="2276872"/>
            <a:ext cx="3902138" cy="29266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15048" r="16412" b="12925"/>
          <a:stretch/>
        </p:blipFill>
        <p:spPr>
          <a:xfrm rot="5400000">
            <a:off x="3361037" y="2109800"/>
            <a:ext cx="4106940" cy="27740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2406" b="11879"/>
          <a:stretch/>
        </p:blipFill>
        <p:spPr>
          <a:xfrm rot="5400000">
            <a:off x="6399046" y="1818397"/>
            <a:ext cx="3120016" cy="236989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4437111"/>
            <a:ext cx="3227852" cy="242088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7" r="21100" b="13528"/>
          <a:stretch/>
        </p:blipFill>
        <p:spPr>
          <a:xfrm rot="5400000">
            <a:off x="2064776" y="4351509"/>
            <a:ext cx="2998221" cy="2016224"/>
          </a:xfrm>
          <a:prstGeom prst="rect">
            <a:avLst/>
          </a:prstGeom>
        </p:spPr>
      </p:pic>
      <p:sp>
        <p:nvSpPr>
          <p:cNvPr id="2" name="向右箭號 1"/>
          <p:cNvSpPr/>
          <p:nvPr/>
        </p:nvSpPr>
        <p:spPr>
          <a:xfrm>
            <a:off x="3815916" y="3003343"/>
            <a:ext cx="504056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6549485" y="2992750"/>
            <a:ext cx="504056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7278046" y="4221088"/>
            <a:ext cx="504056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0800000">
            <a:off x="4319970" y="5395527"/>
            <a:ext cx="1692190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2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0" y="51593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教學用工具</a:t>
            </a:r>
            <a:endParaRPr kumimoji="0" lang="zh-TW" alt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8" descr="C:\Users\2129\Documents\龍騰文化LOGO(黑字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588"/>
            <a:ext cx="10795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內容版面配置區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工作棉紗手套、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 2"/>
              <a:buNone/>
            </a:pP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一支手鋸刀、一塊塑膠盤、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Wingdings 2"/>
              <a:buNone/>
            </a:pP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兩塊抹布、一支剪刀、計算機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" y="5157192"/>
            <a:ext cx="8662416" cy="14386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6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755576" y="1423988"/>
            <a:ext cx="7488832" cy="452596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剪刀剪去塑膠膜，觀察外觀差異，回答學習單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/>
          <a:stretch/>
        </p:blipFill>
        <p:spPr>
          <a:xfrm rot="5400000">
            <a:off x="-341988" y="3024133"/>
            <a:ext cx="4175856" cy="349188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0" y="51593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教學流程</a:t>
            </a:r>
            <a:endParaRPr kumimoji="0" lang="zh-TW" alt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1" b="6796"/>
          <a:stretch/>
        </p:blipFill>
        <p:spPr>
          <a:xfrm>
            <a:off x="3707904" y="3493357"/>
            <a:ext cx="5436096" cy="2922997"/>
          </a:xfrm>
          <a:prstGeom prst="rect">
            <a:avLst/>
          </a:prstGeom>
        </p:spPr>
      </p:pic>
      <p:pic>
        <p:nvPicPr>
          <p:cNvPr id="9" name="Picture 8" descr="C:\Users\2129\Documents\龍騰文化LOGO(黑字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588"/>
            <a:ext cx="10795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9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755576" y="1423988"/>
            <a:ext cx="7488832" cy="452596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手鋸刀鋸開每一層，等冰溶化之後，紀錄二氧化碳濃度，計算每一層的δ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數值，填入學習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各組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填到台上來</a:t>
            </a: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51593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教學流程</a:t>
            </a:r>
            <a:endParaRPr kumimoji="0" lang="zh-TW" alt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86" y="3679541"/>
            <a:ext cx="4237946" cy="317845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679541"/>
            <a:ext cx="4237945" cy="317845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3" r="15889" b="25304"/>
          <a:stretch/>
        </p:blipFill>
        <p:spPr>
          <a:xfrm>
            <a:off x="6449199" y="5538247"/>
            <a:ext cx="2694801" cy="1319753"/>
          </a:xfrm>
          <a:prstGeom prst="rect">
            <a:avLst/>
          </a:prstGeom>
        </p:spPr>
      </p:pic>
      <p:pic>
        <p:nvPicPr>
          <p:cNvPr id="11" name="Picture 8" descr="C:\Users\2129\Documents\龍騰文化LOGO(黑字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588"/>
            <a:ext cx="10795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5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24" y="3978000"/>
            <a:ext cx="3840000" cy="288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24" y="1098000"/>
            <a:ext cx="3840000" cy="28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4" y="3978000"/>
            <a:ext cx="3840000" cy="28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4" y="1098000"/>
            <a:ext cx="3840000" cy="2880000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 bwMode="auto">
          <a:xfrm>
            <a:off x="0" y="26064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實際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kumimoji="0"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endParaRPr kumimoji="0" lang="zh-TW" alt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8" descr="C:\Users\2129\Documents\龍騰文化LOGO(黑字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588"/>
            <a:ext cx="10795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0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0" y="26064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數據紀錄</a:t>
            </a:r>
            <a:endParaRPr kumimoji="0" lang="zh-TW" alt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8" descr="C:\Users\2129\Documents\龍騰文化LOGO(黑字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588"/>
            <a:ext cx="10795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520610"/>
              </p:ext>
            </p:extLst>
          </p:nvPr>
        </p:nvGraphicFramePr>
        <p:xfrm>
          <a:off x="900113" y="1168698"/>
          <a:ext cx="7560747" cy="542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工作表" r:id="rId4" imgW="6324444" imgH="4540412" progId="Excel.Sheet.12">
                  <p:link updateAutomatic="1"/>
                </p:oleObj>
              </mc:Choice>
              <mc:Fallback>
                <p:oleObj name="工作表" r:id="rId4" imgW="6324444" imgH="4540412" progId="Excel.Sheet.12">
                  <p:link updateAutomatic="1"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68698"/>
                        <a:ext cx="7560747" cy="5428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7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0" y="26064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數據紀錄</a:t>
            </a:r>
            <a:endParaRPr kumimoji="0" lang="zh-TW" alt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8" descr="C:\Users\2129\Documents\龍騰文化LOGO(黑字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588"/>
            <a:ext cx="10795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286367"/>
              </p:ext>
            </p:extLst>
          </p:nvPr>
        </p:nvGraphicFramePr>
        <p:xfrm>
          <a:off x="441006" y="1168698"/>
          <a:ext cx="8136458" cy="518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2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122</Words>
  <Application>Microsoft Office PowerPoint</Application>
  <PresentationFormat>如螢幕大小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連結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市鎮</vt:lpstr>
      <vt:lpstr>F:\03雄女學科中心\2015年教案\課堂操作照片\冰芯資料.xlsx!學用!R1C1:R21C4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冰芯實驗室簡報</dc:title>
  <dc:creator>Helen</dc:creator>
  <cp:lastModifiedBy>愷方#198</cp:lastModifiedBy>
  <cp:revision>24</cp:revision>
  <dcterms:created xsi:type="dcterms:W3CDTF">2015-11-02T15:26:05Z</dcterms:created>
  <dcterms:modified xsi:type="dcterms:W3CDTF">2017-01-13T09:13:02Z</dcterms:modified>
</cp:coreProperties>
</file>