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0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21DD-0179-4B48-9825-5D805FEF663E}" type="datetimeFigureOut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7718-4B61-4BC2-8B56-A6ED48BB2C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41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7718-4B61-4BC2-8B56-A6ED48BB2CDD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Autofit/>
          </a:bodyPr>
          <a:lstStyle>
            <a:lvl1pPr algn="l">
              <a:defRPr sz="9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199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325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6313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039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219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925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7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E1C9-2B00-48FD-8817-DC4715994D59}" type="datetimeFigureOut">
              <a:rPr lang="zh-TW" altLang="en-US" smtClean="0"/>
              <a:pPr/>
              <a:t>2017/2/10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79EC-2424-4D20-BD53-AE1379D52C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04" y="6381751"/>
            <a:ext cx="12319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7644" y="0"/>
            <a:ext cx="14401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91660" y="0"/>
            <a:ext cx="9001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4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7644" y="0"/>
            <a:ext cx="14401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91660" y="0"/>
            <a:ext cx="9001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27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29\Desktop\首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996952"/>
            <a:ext cx="8964488" cy="3748956"/>
          </a:xfrm>
        </p:spPr>
        <p:txBody>
          <a:bodyPr/>
          <a:lstStyle/>
          <a:p>
            <a:pPr algn="ctr"/>
            <a:r>
              <a:rPr lang="zh-TW" altLang="en-US" sz="7200" dirty="0">
                <a:solidFill>
                  <a:schemeClr val="accent4">
                    <a:lumMod val="50000"/>
                  </a:schemeClr>
                </a:solidFill>
              </a:rPr>
              <a:t>認識準確度</a:t>
            </a:r>
            <a:r>
              <a:rPr lang="zh-TW" altLang="en-US" sz="7200" dirty="0" smtClean="0">
                <a:solidFill>
                  <a:schemeClr val="accent4">
                    <a:lumMod val="50000"/>
                  </a:schemeClr>
                </a:solidFill>
              </a:rPr>
              <a:t>與</a:t>
            </a:r>
            <a:r>
              <a:rPr lang="en-US" altLang="zh-TW" sz="7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7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7200" dirty="0" smtClean="0">
                <a:solidFill>
                  <a:schemeClr val="accent4">
                    <a:lumMod val="50000"/>
                  </a:schemeClr>
                </a:solidFill>
              </a:rPr>
              <a:t>精密度</a:t>
            </a:r>
            <a:r>
              <a:rPr lang="en-US" altLang="zh-TW" sz="7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7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</a:rPr>
              <a:t>臺</a:t>
            </a:r>
            <a:r>
              <a:rPr lang="zh-TW" altLang="en-US" sz="2800" dirty="0">
                <a:solidFill>
                  <a:schemeClr val="tx1">
                    <a:tint val="75000"/>
                  </a:schemeClr>
                </a:solidFill>
              </a:rPr>
              <a:t>南市立土城高級中學</a:t>
            </a: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</a:rPr>
              <a:t>／林柏宏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88832" cy="64807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探究與實作教案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請大家針對各組測量的方法，提出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 可能會有的誤差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 應該歸類為何種誤差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 如何改善測量方法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準確度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在正常的使用條件下</a:t>
            </a:r>
            <a:r>
              <a:rPr lang="en-US" altLang="zh-TW" dirty="0"/>
              <a:t>,</a:t>
            </a:r>
            <a:r>
              <a:rPr lang="zh-TW" altLang="en-US" dirty="0"/>
              <a:t>儀錶測量結果的誤差程度為準確度</a:t>
            </a:r>
            <a:r>
              <a:rPr lang="en-US" altLang="zh-TW" dirty="0"/>
              <a:t>. </a:t>
            </a:r>
          </a:p>
          <a:p>
            <a:r>
              <a:rPr lang="zh-TW" altLang="en-US" dirty="0"/>
              <a:t>誤差越小</a:t>
            </a:r>
            <a:r>
              <a:rPr lang="en-US" altLang="zh-TW" dirty="0"/>
              <a:t>,</a:t>
            </a:r>
            <a:r>
              <a:rPr lang="zh-TW" altLang="en-US" dirty="0"/>
              <a:t>儀錶的準確度越高</a:t>
            </a:r>
            <a:r>
              <a:rPr lang="en-US" altLang="zh-TW" dirty="0"/>
              <a:t>,</a:t>
            </a:r>
            <a:r>
              <a:rPr lang="zh-TW" altLang="en-US" dirty="0"/>
              <a:t>而誤差與儀錶的量程範圍有關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410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準確度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(Accuracy)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zh-TW" altLang="en-US" dirty="0"/>
              <a:t>每一次獨立的測量之間，其平均值與</a:t>
            </a:r>
            <a:r>
              <a:rPr lang="zh-TW" altLang="en-US" u="sng" dirty="0"/>
              <a:t>已知的數據真</a:t>
            </a:r>
            <a:r>
              <a:rPr lang="zh-TW" altLang="en-US" u="sng" dirty="0" smtClean="0"/>
              <a:t>值</a:t>
            </a:r>
            <a:r>
              <a:rPr lang="zh-TW" altLang="en-US" dirty="0"/>
              <a:t>（理論值</a:t>
            </a:r>
            <a:r>
              <a:rPr lang="zh-TW" altLang="en-US" dirty="0" smtClean="0"/>
              <a:t>或公認值）之間</a:t>
            </a:r>
            <a:r>
              <a:rPr lang="zh-TW" altLang="en-US" dirty="0"/>
              <a:t>的差距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zh-TW" altLang="en-US" dirty="0"/>
              <a:t>多次測量其平均值接近</a:t>
            </a:r>
            <a:r>
              <a:rPr lang="zh-TW" altLang="en-US" dirty="0" smtClean="0"/>
              <a:t>於理論值，</a:t>
            </a:r>
            <a:r>
              <a:rPr lang="zh-TW" altLang="en-US" dirty="0"/>
              <a:t>我們可以相信數據「準確」，或是數據具有「高準確度」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 smtClean="0"/>
              <a:t>準確度</a:t>
            </a:r>
            <a:r>
              <a:rPr lang="zh-TW" altLang="en-US" dirty="0"/>
              <a:t>廣泛應用於各類學科，尤其是分析化學。</a:t>
            </a:r>
          </a:p>
        </p:txBody>
      </p:sp>
    </p:spTree>
    <p:extLst>
      <p:ext uri="{BB962C8B-B14F-4D97-AF65-F5344CB8AC3E}">
        <p14:creationId xmlns:p14="http://schemas.microsoft.com/office/powerpoint/2010/main" val="11400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精密度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可視為多次實驗的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可重複性的程度</a:t>
            </a:r>
            <a:r>
              <a:rPr lang="en-US" altLang="zh-TW" dirty="0" smtClean="0"/>
              <a:t>”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精確度</a:t>
            </a:r>
            <a:r>
              <a:rPr lang="zh-TW" altLang="en-US" dirty="0"/>
              <a:t>同樣是一個統計學上的概念，指各次獨立實驗數據之分佈的「集中程度」。通常多次測量值的彼此之間的差距小，顯示精確度高；反之若多次測量值彼此之間的差距較大，則此系列實驗不夠精確，即精確度低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77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準確度與精密度的分別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以打靶的彈著點分析</a:t>
            </a:r>
            <a:r>
              <a:rPr lang="en-US" altLang="zh-TW" dirty="0" smtClean="0"/>
              <a:t>:</a:t>
            </a:r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852936"/>
            <a:ext cx="713433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787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準確度與精密度的分別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628775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1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準確度的數學描述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accent6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zh-TW" altLang="en-US" dirty="0" smtClean="0"/>
                  <a:t>一般而言準確度可以利用絕對誤差</a:t>
                </a:r>
                <a:r>
                  <a:rPr lang="en-US" altLang="zh-TW" dirty="0"/>
                  <a:t>(absolute error)</a:t>
                </a:r>
                <a:r>
                  <a:rPr lang="zh-TW" altLang="en-US" dirty="0"/>
                  <a:t>、相對誤差</a:t>
                </a:r>
                <a:r>
                  <a:rPr lang="en-US" altLang="zh-TW" dirty="0"/>
                  <a:t>(relative error)</a:t>
                </a:r>
                <a:r>
                  <a:rPr lang="zh-TW" altLang="en-US" dirty="0"/>
                  <a:t>等兩種方式表示，其數學定義如下：</a:t>
                </a:r>
              </a:p>
              <a:p>
                <a:pPr>
                  <a:buClr>
                    <a:schemeClr val="accent6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zh-TW" altLang="en-US" dirty="0"/>
                  <a:t>絕對誤差： 以誤差量測單位為讀</a:t>
                </a:r>
                <a:r>
                  <a:rPr lang="zh-TW" altLang="en-US" dirty="0" smtClean="0"/>
                  <a:t>值</a:t>
                </a:r>
                <a:endParaRPr lang="en-US" altLang="zh-TW" dirty="0" smtClean="0"/>
              </a:p>
              <a:p>
                <a:pPr marL="0" indent="0">
                  <a:buClr>
                    <a:schemeClr val="accent6">
                      <a:lumMod val="50000"/>
                    </a:schemeClr>
                  </a:buClr>
                  <a:buNone/>
                  <a:defRPr/>
                </a:pPr>
                <a:r>
                  <a:rPr lang="zh-TW" altLang="en-US" dirty="0" smtClean="0"/>
                  <a:t>             絕對誤差</a:t>
                </a:r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</a:rPr>
                          <m:t>實驗值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i="1">
                            <a:latin typeface="Cambria Math"/>
                          </a:rPr>
                          <m:t>理論值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>
                  <a:buClr>
                    <a:schemeClr val="accent6">
                      <a:lumMod val="50000"/>
                    </a:schemeClr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zh-TW" altLang="en-US" dirty="0"/>
                  <a:t>相對誤差： 以誤差百分比為讀值</a:t>
                </a:r>
              </a:p>
              <a:p>
                <a:pPr marL="0" indent="0">
                  <a:buNone/>
                </a:pPr>
                <a:r>
                  <a:rPr lang="zh-TW" altLang="en-US" dirty="0"/>
                  <a:t> </a:t>
                </a:r>
                <a:r>
                  <a:rPr lang="zh-TW" altLang="en-US" dirty="0" smtClean="0"/>
                  <a:t>             百分誤差</a:t>
                </a:r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實驗值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理論值</m:t>
                            </m:r>
                          </m:e>
                        </m:d>
                      </m:num>
                      <m:den>
                        <m:r>
                          <a:rPr lang="zh-TW" altLang="en-US" i="1">
                            <a:latin typeface="Cambria Math"/>
                          </a:rPr>
                          <m:t>理論值</m:t>
                        </m:r>
                      </m:den>
                    </m:f>
                    <m:r>
                      <a:rPr lang="en-US" altLang="zh-TW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100%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887" r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2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精確度的數學描述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實驗數據的標準差：單一測量與平均值的可能偏差程度，重複或增加實驗次數不會減少其值，其代表單一測量的精密度。</a:t>
            </a:r>
          </a:p>
          <a:p>
            <a:r>
              <a:rPr lang="zh-TW" altLang="zh-TW" dirty="0" smtClean="0"/>
              <a:t>平均值</a:t>
            </a:r>
            <a:r>
              <a:rPr lang="zh-TW" altLang="zh-TW" dirty="0"/>
              <a:t>的標準差：平均值的可重複性程度。多組重複量測之平均值的標準差，可藉由增加量測次數而減少，其代表結果的精密度。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313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精確度的數學描述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zh-TW" dirty="0" smtClean="0"/>
                  <a:t>測量</a:t>
                </a:r>
                <a:r>
                  <a:rPr lang="zh-TW" altLang="zh-TW" dirty="0"/>
                  <a:t>值的標準</a:t>
                </a:r>
                <a:r>
                  <a:rPr lang="zh-TW" altLang="zh-TW" dirty="0" smtClean="0"/>
                  <a:t>偏差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zh-TW" altLang="zh-TW" dirty="0" smtClean="0"/>
                  <a:t>表示</a:t>
                </a:r>
                <a:r>
                  <a:rPr lang="zh-TW" altLang="zh-TW" dirty="0"/>
                  <a:t>測量出現</a:t>
                </a:r>
                <a:r>
                  <a:rPr lang="zh-TW" altLang="zh-TW" dirty="0" smtClean="0"/>
                  <a:t>在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/>
                      </a:rPr>
                      <m:t>x</m:t>
                    </m:r>
                    <m:r>
                      <a:rPr lang="en-US" altLang="zh-TW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0" i="1" dirty="0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zh-TW" i="1" dirty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dirty="0">
                        <a:latin typeface="Cambria Math"/>
                      </a:rPr>
                      <m:t>x</m:t>
                    </m:r>
                    <m:r>
                      <a:rPr lang="en-US" altLang="zh-TW" b="0" i="0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)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:r>
                  <a:rPr lang="zh-TW" altLang="zh-TW" dirty="0" smtClean="0"/>
                  <a:t>範圍</a:t>
                </a:r>
                <a:r>
                  <a:rPr lang="zh-TW" altLang="zh-TW" dirty="0"/>
                  <a:t>內的機率為</a:t>
                </a:r>
                <a:r>
                  <a:rPr lang="en-US" altLang="zh-TW" dirty="0"/>
                  <a:t>68.3 %</a:t>
                </a:r>
                <a:r>
                  <a:rPr lang="zh-TW" altLang="zh-TW" dirty="0" smtClean="0"/>
                  <a:t>。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506852" cy="13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53" y="4005064"/>
            <a:ext cx="653759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582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實驗值的表示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多次測量的實驗結果表示為：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實驗值＝</a:t>
            </a:r>
            <a:endParaRPr lang="en-US" altLang="zh-TW" dirty="0" smtClean="0"/>
          </a:p>
          <a:p>
            <a:r>
              <a:rPr lang="zh-TW" altLang="en-US" dirty="0" smtClean="0"/>
              <a:t>    ：表示平均值，它與已知的數據真值之間的差距決定</a:t>
            </a:r>
            <a:r>
              <a:rPr lang="zh-TW" altLang="en-US" b="1" u="sng" dirty="0" smtClean="0"/>
              <a:t>準確度</a:t>
            </a:r>
            <a:endParaRPr lang="en-US" altLang="zh-TW" b="1" u="sng" dirty="0" smtClean="0"/>
          </a:p>
          <a:p>
            <a:r>
              <a:rPr lang="zh-TW" altLang="en-US" dirty="0" smtClean="0"/>
              <a:t>      ：表示標準偏差，決定</a:t>
            </a:r>
            <a:r>
              <a:rPr lang="zh-TW" altLang="en-US" b="1" u="sng" dirty="0" smtClean="0"/>
              <a:t>精密度</a:t>
            </a:r>
            <a:r>
              <a:rPr lang="zh-TW" altLang="en-US" dirty="0" smtClean="0"/>
              <a:t>大小，若此值很小，即精密度高，表示實驗有高度的再現性，表示實驗數據是可信的。</a:t>
            </a:r>
            <a:endParaRPr lang="en-US" altLang="zh-TW" dirty="0" smtClean="0"/>
          </a:p>
          <a:p>
            <a:r>
              <a:rPr lang="zh-TW" altLang="en-US" dirty="0" smtClean="0"/>
              <a:t>一個結果必須要同時符合準確與精密這兩個條件，才可算是精準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928926" y="2071678"/>
          <a:ext cx="1079508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方程式" r:id="rId3" imgW="431640" imgH="228600" progId="Equation.3">
                  <p:embed/>
                </p:oleObj>
              </mc:Choice>
              <mc:Fallback>
                <p:oleObj name="方程式" r:id="rId3" imgW="4316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2071678"/>
                        <a:ext cx="1079508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000085" y="2714620"/>
          <a:ext cx="35720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方程式" r:id="rId5" imgW="139680" imgH="164880" progId="Equation.3">
                  <p:embed/>
                </p:oleObj>
              </mc:Choice>
              <mc:Fallback>
                <p:oleObj name="方程式" r:id="rId5" imgW="1396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085" y="2714620"/>
                        <a:ext cx="35720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000100" y="3571876"/>
          <a:ext cx="50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方程式" r:id="rId7" imgW="203040" imgH="228600" progId="Equation.3">
                  <p:embed/>
                </p:oleObj>
              </mc:Choice>
              <mc:Fallback>
                <p:oleObj name="方程式" r:id="rId7" imgW="203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3571876"/>
                        <a:ext cx="508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30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數字的表達分類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正確數字：正確計數時，無誤差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例如：人數</a:t>
            </a:r>
            <a:endParaRPr lang="en-US" altLang="zh-TW" dirty="0" smtClean="0"/>
          </a:p>
          <a:p>
            <a:r>
              <a:rPr lang="zh-TW" altLang="en-US" dirty="0" smtClean="0"/>
              <a:t>說明數字～～純數學上的描述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例如：圓周率</a:t>
            </a:r>
            <a:r>
              <a:rPr lang="en-US" altLang="zh-TW" dirty="0" smtClean="0"/>
              <a:t>π</a:t>
            </a:r>
            <a:r>
              <a:rPr lang="zh-TW" altLang="en-US" dirty="0" smtClean="0"/>
              <a:t>、√</a:t>
            </a:r>
            <a:r>
              <a:rPr lang="en-US" altLang="zh-TW" dirty="0" smtClean="0"/>
              <a:t>5</a:t>
            </a:r>
          </a:p>
          <a:p>
            <a:r>
              <a:rPr lang="zh-TW" altLang="en-US" dirty="0"/>
              <a:t>測量</a:t>
            </a:r>
            <a:r>
              <a:rPr lang="zh-TW" altLang="en-US" dirty="0" smtClean="0"/>
              <a:t>數字：使用測量工具所得的數字，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受測量工具、方法的影響，有誤差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常記成：</a:t>
            </a:r>
            <a:r>
              <a:rPr lang="en-US" altLang="zh-TW" dirty="0" smtClean="0"/>
              <a:t>(</a:t>
            </a:r>
            <a:r>
              <a:rPr lang="zh-TW" altLang="en-US" dirty="0" smtClean="0"/>
              <a:t>平均值</a:t>
            </a:r>
            <a:r>
              <a:rPr lang="en-US" altLang="zh-TW" dirty="0" smtClean="0"/>
              <a:t>)±(</a:t>
            </a:r>
            <a:r>
              <a:rPr lang="zh-TW" altLang="en-US" dirty="0" smtClean="0"/>
              <a:t>平均值的標準差</a:t>
            </a:r>
            <a:r>
              <a:rPr lang="en-US" altLang="zh-TW" dirty="0" smtClean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實作課程：投石車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一般討論精準度，大多針對測量工具</a:t>
            </a:r>
            <a:endParaRPr lang="en-US" altLang="zh-TW" dirty="0" smtClean="0"/>
          </a:p>
          <a:p>
            <a:r>
              <a:rPr lang="zh-TW" altLang="en-US" dirty="0" smtClean="0"/>
              <a:t>現在我們自己來製作投石車，來探討自製武器的準確度及精密度</a:t>
            </a:r>
            <a:endParaRPr lang="en-US" altLang="zh-TW" dirty="0" smtClean="0"/>
          </a:p>
          <a:p>
            <a:r>
              <a:rPr lang="zh-TW" altLang="en-US" dirty="0" smtClean="0"/>
              <a:t>（雄三飛彈直接正面貫穿漁船，精準度如何？）</a:t>
            </a:r>
            <a:endParaRPr lang="zh-TW" altLang="en-US" dirty="0"/>
          </a:p>
        </p:txBody>
      </p:sp>
      <p:pic>
        <p:nvPicPr>
          <p:cNvPr id="2050" name="Picture 2" descr="http://image.knowing.asia/828c5575-0e1a-43bf-9b83-13b7c6847182/e44777f6c07c42001e351600d66d14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929066"/>
            <a:ext cx="2738420" cy="273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投石車製作須知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材料為竹筷、橡皮筋、湯匙、黏土、細繩，不得添加其他東西。</a:t>
            </a:r>
            <a:endParaRPr lang="en-US" altLang="zh-TW" dirty="0" smtClean="0"/>
          </a:p>
          <a:p>
            <a:r>
              <a:rPr lang="zh-TW" altLang="en-US" dirty="0" smtClean="0"/>
              <a:t>拋時器置於地面使用，不得將其固定在地面。</a:t>
            </a:r>
            <a:endParaRPr lang="en-US" altLang="zh-TW" dirty="0" smtClean="0"/>
          </a:p>
          <a:p>
            <a:r>
              <a:rPr lang="zh-TW" altLang="en-US" dirty="0" smtClean="0"/>
              <a:t>發射時，可以用手扣住發射桿，但不得扶持投石車其他部位。也可以細繩固定發射桿，並用剪刀剪斷後發射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投石場地介紹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投石區場地長寬皆</a:t>
            </a:r>
            <a:r>
              <a:rPr lang="en-US" altLang="zh-TW" sz="2800" dirty="0" err="1" smtClean="0"/>
              <a:t>50cm</a:t>
            </a:r>
            <a:r>
              <a:rPr lang="zh-TW" altLang="en-US" sz="2800" dirty="0" smtClean="0"/>
              <a:t>，目標為</a:t>
            </a:r>
            <a:r>
              <a:rPr lang="en-US" altLang="zh-TW" sz="2800" dirty="0" err="1" smtClean="0"/>
              <a:t>6m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每</a:t>
            </a:r>
            <a:r>
              <a:rPr lang="en-US" altLang="zh-TW" sz="2800" dirty="0" err="1" smtClean="0"/>
              <a:t>20cm</a:t>
            </a:r>
            <a:r>
              <a:rPr lang="zh-TW" altLang="en-US" sz="2800" dirty="0" smtClean="0"/>
              <a:t>為一區，若在</a:t>
            </a:r>
            <a:r>
              <a:rPr lang="en-US" altLang="zh-TW" sz="2800" dirty="0" err="1" smtClean="0"/>
              <a:t>6m</a:t>
            </a:r>
            <a:r>
              <a:rPr lang="zh-TW" altLang="en-US" sz="2800" dirty="0" smtClean="0"/>
              <a:t>前後一區，皆以</a:t>
            </a:r>
            <a:r>
              <a:rPr lang="en-US" altLang="zh-TW" sz="2800" dirty="0" err="1" smtClean="0"/>
              <a:t>6m</a:t>
            </a:r>
            <a:r>
              <a:rPr lang="zh-TW" altLang="en-US" sz="2800" dirty="0" smtClean="0"/>
              <a:t>紀錄。若在往右或往左一區，記錄為為</a:t>
            </a:r>
            <a:r>
              <a:rPr lang="en-US" altLang="zh-TW" sz="2800" dirty="0" err="1" smtClean="0"/>
              <a:t>5.80m</a:t>
            </a:r>
            <a:r>
              <a:rPr lang="zh-TW" altLang="en-US" sz="2800" dirty="0" smtClean="0"/>
              <a:t>、</a:t>
            </a:r>
            <a:r>
              <a:rPr lang="en-US" altLang="zh-TW" sz="2800" dirty="0" err="1" smtClean="0"/>
              <a:t>6.20m</a:t>
            </a:r>
            <a:r>
              <a:rPr lang="zh-TW" altLang="en-US" sz="2800" dirty="0" smtClean="0"/>
              <a:t>，在延伸一區為</a:t>
            </a:r>
            <a:r>
              <a:rPr lang="en-US" altLang="zh-TW" sz="2800" dirty="0" err="1" smtClean="0"/>
              <a:t>5.60m</a:t>
            </a:r>
            <a:r>
              <a:rPr lang="zh-TW" altLang="en-US" sz="2800" dirty="0" smtClean="0"/>
              <a:t>、</a:t>
            </a:r>
            <a:r>
              <a:rPr lang="en-US" altLang="zh-TW" sz="2800" dirty="0" err="1" smtClean="0"/>
              <a:t>6.40m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500166" y="4214818"/>
            <a:ext cx="461665" cy="928694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dirty="0" smtClean="0"/>
              <a:t>投石區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928794" y="5572140"/>
            <a:ext cx="35719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214678" y="55721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6m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 rot="5400000">
            <a:off x="4964909" y="4679165"/>
            <a:ext cx="10715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5400000">
            <a:off x="4786314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rot="5400000">
            <a:off x="4572000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rot="5400000">
            <a:off x="4357686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rot="5400000">
            <a:off x="4071934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5400000">
            <a:off x="5214942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5429256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5400000">
            <a:off x="5643570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5857884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rot="5400000">
            <a:off x="6072198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rot="5400000">
            <a:off x="6286512" y="471488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857752" y="37147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20cm</a:t>
            </a:r>
            <a:r>
              <a:rPr lang="zh-TW" altLang="en-US" dirty="0" smtClean="0"/>
              <a:t>為一間隔</a:t>
            </a:r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記錄及數據處理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每一組皆進行</a:t>
            </a:r>
            <a:r>
              <a:rPr lang="en-US" altLang="zh-TW" dirty="0" smtClean="0"/>
              <a:t>10</a:t>
            </a:r>
            <a:r>
              <a:rPr lang="zh-TW" altLang="en-US" dirty="0" smtClean="0"/>
              <a:t>次投擲，並記錄投擲數據。</a:t>
            </a:r>
            <a:endParaRPr lang="en-US" altLang="zh-TW" dirty="0" smtClean="0"/>
          </a:p>
          <a:p>
            <a:r>
              <a:rPr lang="zh-TW" altLang="en-US" dirty="0" smtClean="0"/>
              <a:t>各組在旁觀摩，並於</a:t>
            </a:r>
            <a:r>
              <a:rPr lang="en-US" altLang="zh-TW" dirty="0" smtClean="0"/>
              <a:t>10</a:t>
            </a:r>
            <a:r>
              <a:rPr lang="zh-TW" altLang="en-US" dirty="0" smtClean="0"/>
              <a:t>次投擲後提出改善建議。</a:t>
            </a:r>
            <a:endParaRPr lang="en-US" altLang="zh-TW" dirty="0" smtClean="0"/>
          </a:p>
          <a:p>
            <a:r>
              <a:rPr lang="zh-TW" altLang="en-US" dirty="0" smtClean="0"/>
              <a:t>課後將</a:t>
            </a:r>
            <a:r>
              <a:rPr lang="en-US" altLang="zh-TW" dirty="0" smtClean="0"/>
              <a:t>10</a:t>
            </a:r>
            <a:r>
              <a:rPr lang="zh-TW" altLang="en-US" dirty="0" smtClean="0"/>
              <a:t>次數據算出平均值及標準偏差，並以前述實驗值表示法表示。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有效數字的運算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測量值</a:t>
            </a:r>
            <a:r>
              <a:rPr lang="en-US" altLang="zh-TW" b="1" dirty="0" smtClean="0"/>
              <a:t>=</a:t>
            </a:r>
            <a:r>
              <a:rPr lang="zh-TW" altLang="en-US" b="1" dirty="0" smtClean="0"/>
              <a:t>準確值＋估計值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只取一位</a:t>
            </a:r>
            <a:r>
              <a:rPr lang="en-US" altLang="zh-TW" b="1" dirty="0" smtClean="0"/>
              <a:t>)</a:t>
            </a:r>
          </a:p>
          <a:p>
            <a:endParaRPr lang="en-US" altLang="zh-TW" b="1" dirty="0"/>
          </a:p>
          <a:p>
            <a:pPr>
              <a:buNone/>
            </a:pP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zh-TW" dirty="0"/>
              <a:t>任何數字與估計數字運算的結果均為估計值，運算結果只保留一位估計值為止，其他估計值則捨去</a:t>
            </a:r>
            <a:endParaRPr lang="zh-TW" altLang="en-US" dirty="0"/>
          </a:p>
        </p:txBody>
      </p:sp>
      <p:pic>
        <p:nvPicPr>
          <p:cNvPr id="4" name="圖片 3" descr="ZGE022U-1-8-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14554"/>
            <a:ext cx="2404455" cy="17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有效數字的運算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有效數字的加減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兩個以上數值的加減，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zh-TW" dirty="0" smtClean="0"/>
              <a:t>比較其估計數字的位數，以</a:t>
            </a:r>
            <a:r>
              <a:rPr lang="zh-TW" altLang="zh-TW" dirty="0" smtClean="0">
                <a:solidFill>
                  <a:srgbClr val="FF0000"/>
                </a:solidFill>
              </a:rPr>
              <a:t>最高位數</a:t>
            </a:r>
            <a:r>
              <a:rPr lang="zh-TW" altLang="zh-TW" dirty="0" smtClean="0"/>
              <a:t>為主。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63688" y="3573016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例</a:t>
            </a:r>
            <a:r>
              <a:rPr lang="zh-TW" altLang="en-US" sz="2400" dirty="0" smtClean="0"/>
              <a:t>：</a:t>
            </a:r>
          </a:p>
          <a:p>
            <a:r>
              <a:rPr lang="zh-TW" altLang="en-US" sz="2400" dirty="0" smtClean="0"/>
              <a:t>     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10.23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0.00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20.264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0.000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18.7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0.0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49.2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798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0.0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49.2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zh-TW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有效數字的運算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有效數字的乘法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兩個以上數值相乘除時所得到的積或商，一般以有效數字位數最少的數值為主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91680" y="3356992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例：</a:t>
            </a:r>
          </a:p>
          <a:p>
            <a:r>
              <a:rPr lang="zh-TW" altLang="en-US" sz="2400" dirty="0" smtClean="0"/>
              <a:t>           </a:t>
            </a:r>
            <a:r>
              <a:rPr lang="en-US" altLang="zh-TW" sz="2400" dirty="0" smtClean="0">
                <a:latin typeface="Times New Roman" pitchFamily="18" charset="0"/>
              </a:rPr>
              <a:t>1.235 </a:t>
            </a:r>
            <a:r>
              <a:rPr lang="zh-TW" altLang="en-US" sz="2400" dirty="0" smtClean="0">
                <a:latin typeface="Times New Roman" pitchFamily="18" charset="0"/>
              </a:rPr>
              <a:t>            </a:t>
            </a:r>
            <a:r>
              <a:rPr lang="en-US" altLang="zh-TW" sz="2400" dirty="0" smtClean="0">
                <a:latin typeface="Times New Roman" pitchFamily="18" charset="0"/>
              </a:rPr>
              <a:t>±</a:t>
            </a:r>
            <a:r>
              <a:rPr lang="en-US" altLang="zh-TW" sz="2400" dirty="0" err="1" smtClean="0">
                <a:latin typeface="Times New Roman" pitchFamily="18" charset="0"/>
              </a:rPr>
              <a:t>0.005cm</a:t>
            </a:r>
            <a:endParaRPr lang="en-US" altLang="zh-TW" sz="2400" dirty="0" smtClean="0">
              <a:latin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</a:rPr>
              <a:t>×) </a:t>
            </a:r>
            <a:r>
              <a:rPr lang="zh-TW" altLang="en-US" sz="2400" dirty="0" smtClean="0">
                <a:latin typeface="Times New Roman" pitchFamily="18" charset="0"/>
              </a:rPr>
              <a:t>       </a:t>
            </a:r>
            <a:r>
              <a:rPr lang="en-US" altLang="zh-TW" sz="2400" dirty="0" smtClean="0">
                <a:latin typeface="Times New Roman" pitchFamily="18" charset="0"/>
              </a:rPr>
              <a:t>1.18 </a:t>
            </a:r>
            <a:r>
              <a:rPr lang="zh-TW" altLang="en-US" sz="2400" dirty="0" smtClean="0">
                <a:latin typeface="Times New Roman" pitchFamily="18" charset="0"/>
              </a:rPr>
              <a:t>            </a:t>
            </a:r>
            <a:r>
              <a:rPr lang="en-US" altLang="zh-TW" sz="2400" dirty="0" smtClean="0">
                <a:latin typeface="Times New Roman" pitchFamily="18" charset="0"/>
              </a:rPr>
              <a:t>±</a:t>
            </a:r>
            <a:r>
              <a:rPr lang="en-US" altLang="zh-TW" sz="2400" dirty="0" err="1" smtClean="0">
                <a:latin typeface="Times New Roman" pitchFamily="18" charset="0"/>
              </a:rPr>
              <a:t>0.05cm</a:t>
            </a:r>
            <a:endParaRPr lang="en-US" altLang="zh-TW" sz="2400" dirty="0" smtClean="0">
              <a:latin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</a:rPr>
              <a:t>     </a:t>
            </a:r>
            <a:r>
              <a:rPr lang="en-US" altLang="zh-TW" sz="2400" dirty="0" smtClean="0">
                <a:latin typeface="Times New Roman" pitchFamily="18" charset="0"/>
              </a:rPr>
              <a:t>0.0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</a:rPr>
              <a:t>9880</a:t>
            </a:r>
          </a:p>
          <a:p>
            <a:r>
              <a:rPr lang="zh-TW" altLang="en-US" sz="2400" dirty="0" smtClean="0">
                <a:latin typeface="Times New Roman" pitchFamily="18" charset="0"/>
              </a:rPr>
              <a:t>     </a:t>
            </a:r>
            <a:r>
              <a:rPr lang="en-US" altLang="zh-TW" sz="2400" dirty="0" smtClean="0">
                <a:latin typeface="Times New Roman" pitchFamily="18" charset="0"/>
              </a:rPr>
              <a:t>0.123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  <a:p>
            <a:r>
              <a:rPr lang="zh-TW" altLang="en-US" sz="2400" dirty="0" smtClean="0">
                <a:latin typeface="Times New Roman" pitchFamily="18" charset="0"/>
              </a:rPr>
              <a:t>     </a:t>
            </a:r>
            <a:r>
              <a:rPr lang="en-US" altLang="zh-TW" sz="2400" dirty="0" smtClean="0">
                <a:latin typeface="Times New Roman" pitchFamily="18" charset="0"/>
              </a:rPr>
              <a:t>1.23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  <a:p>
            <a:r>
              <a:rPr lang="zh-TW" altLang="en-US" sz="2400" dirty="0" smtClean="0">
                <a:latin typeface="Times New Roman" pitchFamily="18" charset="0"/>
              </a:rPr>
              <a:t>     </a:t>
            </a:r>
            <a:r>
              <a:rPr lang="en-US" altLang="zh-TW" sz="2400" dirty="0" smtClean="0">
                <a:latin typeface="Times New Roman" pitchFamily="18" charset="0"/>
              </a:rPr>
              <a:t>1.4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</a:rPr>
              <a:t>5730</a:t>
            </a:r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</a:rPr>
              <a:t>             </a:t>
            </a:r>
            <a:r>
              <a:rPr lang="en-US" altLang="zh-TW" sz="2400" dirty="0" smtClean="0">
                <a:latin typeface="Times New Roman" pitchFamily="18" charset="0"/>
              </a:rPr>
              <a:t>±</a:t>
            </a:r>
            <a:r>
              <a:rPr lang="en-US" altLang="zh-TW" sz="2400" dirty="0" err="1" smtClean="0">
                <a:latin typeface="Times New Roman" pitchFamily="18" charset="0"/>
              </a:rPr>
              <a:t>0.05cm</a:t>
            </a:r>
            <a:endParaRPr lang="en-US" altLang="zh-TW" sz="2400" dirty="0" smtClean="0">
              <a:latin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</a:rPr>
              <a:t>     </a:t>
            </a:r>
            <a:r>
              <a:rPr lang="en-US" altLang="zh-TW" sz="2400" dirty="0" smtClean="0">
                <a:latin typeface="Times New Roman" pitchFamily="18" charset="0"/>
              </a:rPr>
              <a:t>1.4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zh-TW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誤差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測量值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真值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實驗數據的處理與分析 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dirty="0" smtClean="0"/>
              <a:t>    是想運用統計的方法，讓我們從多次的測量數據中，估算出「最接近」真值的數據。 也就是我們所想要的測量結果。並藉由誤差的分析，讓我們瞭解我們所做的估算，可信度有多高！並探討實驗誤差的可能來源。 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誤差的種類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依照來源可以分為： </a:t>
            </a:r>
            <a:endParaRPr lang="en-US" altLang="zh-TW" dirty="0" smtClean="0"/>
          </a:p>
          <a:p>
            <a:r>
              <a:rPr lang="zh-TW" altLang="en-US" b="1" dirty="0" smtClean="0"/>
              <a:t>系統誤差</a:t>
            </a:r>
            <a:r>
              <a:rPr lang="en-US" altLang="zh-TW" dirty="0" smtClean="0"/>
              <a:t>(systematic error)</a:t>
            </a:r>
          </a:p>
          <a:p>
            <a:pPr>
              <a:buNone/>
            </a:pPr>
            <a:r>
              <a:rPr lang="zh-TW" altLang="en-US" dirty="0" smtClean="0"/>
              <a:t>    理論誤差：理論不完備引起的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空氣阻力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    儀器誤差：測量儀器校準不良、不夠精密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環境誤差：外在環境影響（溫度、氣壓）</a:t>
            </a:r>
            <a:endParaRPr lang="en-US" altLang="zh-TW" dirty="0"/>
          </a:p>
          <a:p>
            <a:pPr>
              <a:buNone/>
            </a:pPr>
            <a:r>
              <a:rPr lang="zh-TW" altLang="en-US" dirty="0" smtClean="0"/>
              <a:t>    人為誤差：人為不正確操作或習慣造成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zh-TW" altLang="en-US" b="1" dirty="0" smtClean="0"/>
              <a:t>隨機誤差</a:t>
            </a:r>
            <a:r>
              <a:rPr lang="en-US" altLang="zh-TW" dirty="0" smtClean="0"/>
              <a:t>(random error)</a:t>
            </a:r>
          </a:p>
          <a:p>
            <a:pPr>
              <a:buNone/>
            </a:pPr>
            <a:r>
              <a:rPr lang="zh-TW" altLang="en-US" dirty="0" smtClean="0"/>
              <a:t>     微小因素使測量值產生隨機分佈的誤差，例如熱擾動。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減少實驗誤差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降低 </a:t>
            </a:r>
            <a:r>
              <a:rPr lang="en-US" altLang="zh-TW" dirty="0" smtClean="0"/>
              <a:t>『</a:t>
            </a:r>
            <a:r>
              <a:rPr lang="zh-TW" altLang="en-US" dirty="0" smtClean="0"/>
              <a:t>系統誤差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的方法，當然只有靠 正確分析誤差來源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儀器造成的 → 設法改良儀器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環境造成的 → 設法控制實驗環境。 </a:t>
            </a:r>
          </a:p>
          <a:p>
            <a:pPr>
              <a:buNone/>
            </a:pPr>
            <a:r>
              <a:rPr lang="zh-TW" altLang="en-US" dirty="0" smtClean="0"/>
              <a:t>    操作不良的→ 只好加強訓練自己了喔！</a:t>
            </a:r>
            <a:endParaRPr lang="en-US" altLang="zh-TW" dirty="0" smtClean="0"/>
          </a:p>
          <a:p>
            <a:r>
              <a:rPr lang="zh-TW" altLang="en-US" dirty="0" smtClean="0"/>
              <a:t>降低</a:t>
            </a:r>
            <a:r>
              <a:rPr lang="en-US" altLang="zh-TW" dirty="0" smtClean="0"/>
              <a:t>『</a:t>
            </a:r>
            <a:r>
              <a:rPr lang="zh-TW" altLang="en-US" dirty="0" smtClean="0"/>
              <a:t>隨機誤差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的方法：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藉由 統計的方法，提供我們如何（藉由增加測量次數） 最有效率的改善</a:t>
            </a:r>
            <a:r>
              <a:rPr lang="en-US" altLang="zh-TW" dirty="0" smtClean="0"/>
              <a:t>『</a:t>
            </a:r>
            <a:r>
              <a:rPr lang="zh-TW" altLang="en-US" dirty="0" smtClean="0"/>
              <a:t>隨機誤差</a:t>
            </a:r>
            <a:r>
              <a:rPr lang="en-US" altLang="zh-TW" dirty="0" smtClean="0"/>
              <a:t>』</a:t>
            </a:r>
            <a:r>
              <a:rPr lang="zh-TW" altLang="en-US" dirty="0" smtClean="0"/>
              <a:t>。</a:t>
            </a:r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請各組用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分鐘討論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~</a:t>
            </a:r>
            <a:r>
              <a:rPr lang="zh-TW" altLang="en-US" dirty="0" smtClean="0"/>
              <a:t>如何測量操場內側長度</a:t>
            </a:r>
            <a:r>
              <a:rPr lang="en-US" altLang="zh-TW" dirty="0" smtClean="0"/>
              <a:t>?~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並推配一位代表，用</a:t>
            </a:r>
            <a:r>
              <a:rPr lang="en-US" altLang="zh-TW" dirty="0" smtClean="0"/>
              <a:t>2</a:t>
            </a:r>
            <a:r>
              <a:rPr lang="zh-TW" altLang="en-US" dirty="0" smtClean="0"/>
              <a:t>分鐘報告。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295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1239</Words>
  <Application>Microsoft Office PowerPoint</Application>
  <PresentationFormat>如螢幕大小 (4:3)</PresentationFormat>
  <Paragraphs>118</Paragraphs>
  <Slides>23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6" baseType="lpstr">
      <vt:lpstr>Office 佈景主題</vt:lpstr>
      <vt:lpstr>1_Office 佈景主題</vt:lpstr>
      <vt:lpstr>方程式</vt:lpstr>
      <vt:lpstr>認識準確度與 精密度   臺南市立土城高級中學／林柏宏</vt:lpstr>
      <vt:lpstr>數字的表達分類</vt:lpstr>
      <vt:lpstr>有效數字的運算</vt:lpstr>
      <vt:lpstr>有效數字的運算</vt:lpstr>
      <vt:lpstr>有效數字的運算</vt:lpstr>
      <vt:lpstr>誤差 = 測量值 - 真值</vt:lpstr>
      <vt:lpstr>誤差的種類</vt:lpstr>
      <vt:lpstr>減少實驗誤差</vt:lpstr>
      <vt:lpstr>分組討論一</vt:lpstr>
      <vt:lpstr>分組討論一</vt:lpstr>
      <vt:lpstr>準確度</vt:lpstr>
      <vt:lpstr>準確度(Accuracy)</vt:lpstr>
      <vt:lpstr>精密度</vt:lpstr>
      <vt:lpstr>準確度與精密度的分別</vt:lpstr>
      <vt:lpstr>準確度與精密度的分別</vt:lpstr>
      <vt:lpstr>準確度的數學描述</vt:lpstr>
      <vt:lpstr>精確度的數學描述</vt:lpstr>
      <vt:lpstr>精確度的數學描述</vt:lpstr>
      <vt:lpstr>實驗值的表示</vt:lpstr>
      <vt:lpstr>實作課程：投石車</vt:lpstr>
      <vt:lpstr>投石車製作須知</vt:lpstr>
      <vt:lpstr>投石場地介紹</vt:lpstr>
      <vt:lpstr>記錄及數據處理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準確度與精密度</dc:title>
  <dc:creator>gren</dc:creator>
  <cp:lastModifiedBy>詩韻356</cp:lastModifiedBy>
  <cp:revision>25</cp:revision>
  <dcterms:created xsi:type="dcterms:W3CDTF">2016-12-29T13:34:37Z</dcterms:created>
  <dcterms:modified xsi:type="dcterms:W3CDTF">2017-02-10T02:45:00Z</dcterms:modified>
</cp:coreProperties>
</file>