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>
            <a:noAutofit/>
          </a:bodyPr>
          <a:lstStyle>
            <a:lvl1pPr algn="l">
              <a:defRPr sz="9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6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268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93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18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13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69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5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4" name="Picture 8" descr="\\Filesrvtp\資源分享\07企編處\A06企編三處\B02編三部\B04部內共同會議\公版\龍騰文化LOGO(黑字)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487368"/>
            <a:ext cx="10080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47644" y="0"/>
            <a:ext cx="14401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91660" y="0"/>
            <a:ext cx="9001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8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129\Desktop\首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04856" cy="396498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科學動手做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75000"/>
                  </a:schemeClr>
                </a:solidFill>
              </a:rPr>
              <a:t>秤仔</a:t>
            </a:r>
            <a:r>
              <a:rPr lang="en-US" altLang="zh-TW" sz="6000" dirty="0" smtClean="0">
                <a:solidFill>
                  <a:schemeClr val="accent4">
                    <a:lumMod val="75000"/>
                  </a:schemeClr>
                </a:solidFill>
              </a:rPr>
              <a:t>DIY</a:t>
            </a:r>
            <a:br>
              <a:rPr lang="en-US" altLang="zh-TW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TW" altLang="en-US" sz="28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國立</a:t>
            </a:r>
            <a:r>
              <a:rPr lang="zh-TW" altLang="en-US" sz="2800" dirty="0">
                <a:solidFill>
                  <a:schemeClr val="tx1">
                    <a:tint val="75000"/>
                  </a:schemeClr>
                </a:solidFill>
                <a:cs typeface="+mn-cs"/>
              </a:rPr>
              <a:t>岡山高級中學／黃建彰 </a:t>
            </a:r>
            <a:r>
              <a:rPr lang="zh-TW" altLang="en-US" sz="28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老師</a:t>
            </a:r>
            <a:endParaRPr lang="zh-TW" alt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488832" cy="64807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高一</a:t>
            </a:r>
            <a:r>
              <a:rPr lang="zh-TW" altLang="en-US" dirty="0" smtClean="0">
                <a:solidFill>
                  <a:schemeClr val="tx1"/>
                </a:solidFill>
              </a:rPr>
              <a:t>多元選修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2129\Desktop\未命名-3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沒有電子秤的年代</a:t>
            </a:r>
            <a:r>
              <a:rPr lang="en-US" altLang="zh-TW" dirty="0" smtClean="0">
                <a:solidFill>
                  <a:srgbClr val="7030A0"/>
                </a:solidFill>
              </a:rPr>
              <a:t>…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如何測量重量？</a:t>
            </a:r>
          </a:p>
        </p:txBody>
      </p:sp>
      <p:pic>
        <p:nvPicPr>
          <p:cNvPr id="1028" name="Picture 4" descr="C:\Users\2129\Desktop\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64" y="3463652"/>
            <a:ext cx="1565907" cy="296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橢圓形圖說文字 4"/>
          <p:cNvSpPr/>
          <p:nvPr/>
        </p:nvSpPr>
        <p:spPr>
          <a:xfrm>
            <a:off x="5580112" y="2060848"/>
            <a:ext cx="3384376" cy="1368152"/>
          </a:xfrm>
          <a:prstGeom prst="wedgeEllipseCallout">
            <a:avLst>
              <a:gd name="adj1" fmla="val -40770"/>
              <a:gd name="adj2" fmla="val 5352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老闆～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這西瓜多重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啊？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8" descr="\\Filesrvtp\資源分享\07企編處\A06企編三處\B02編三部\B04部內共同會議\公版\龍騰文化LOGO(黑字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487368"/>
            <a:ext cx="10080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沒有電子秤的年代</a:t>
            </a:r>
            <a:r>
              <a:rPr lang="en-US" altLang="zh-TW" dirty="0" smtClean="0">
                <a:solidFill>
                  <a:srgbClr val="7030A0"/>
                </a:solidFill>
              </a:rPr>
              <a:t>…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我們可</a:t>
            </a:r>
            <a:r>
              <a:rPr lang="zh-TW" altLang="en-US" dirty="0" smtClean="0"/>
              <a:t>利用翹翹板</a:t>
            </a:r>
            <a:r>
              <a:rPr lang="zh-TW" altLang="en-US" dirty="0"/>
              <a:t>的概念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-36512" y="2852936"/>
            <a:ext cx="9053958" cy="2502095"/>
            <a:chOff x="54546" y="3092772"/>
            <a:chExt cx="9053958" cy="2502095"/>
          </a:xfrm>
        </p:grpSpPr>
        <p:pic>
          <p:nvPicPr>
            <p:cNvPr id="8" name="Picture 2" descr="C:\Users\2129\Desktop\00082462 (1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6" y="3092772"/>
              <a:ext cx="2232248" cy="232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2129\Desktop\翹翹板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83800"/>
              <a:ext cx="8208900" cy="1011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立方體 9"/>
            <p:cNvSpPr/>
            <p:nvPr/>
          </p:nvSpPr>
          <p:spPr>
            <a:xfrm>
              <a:off x="7656343" y="3673599"/>
              <a:ext cx="1452161" cy="1584176"/>
            </a:xfrm>
            <a:prstGeom prst="cube">
              <a:avLst>
                <a:gd name="adj" fmla="val 17129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公斤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1" name="Picture 3" descr="C:\Users\2129\Desktop\翹翹板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25" y="4929909"/>
            <a:ext cx="2015255" cy="157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概念：力矩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力矩：造成轉動的因素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771800" y="3023948"/>
            <a:ext cx="3744416" cy="216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等腰三角形 10"/>
          <p:cNvSpPr/>
          <p:nvPr/>
        </p:nvSpPr>
        <p:spPr>
          <a:xfrm>
            <a:off x="2630702" y="3239972"/>
            <a:ext cx="282195" cy="261036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771800" y="2780928"/>
            <a:ext cx="374441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向下箭號 13"/>
          <p:cNvSpPr/>
          <p:nvPr/>
        </p:nvSpPr>
        <p:spPr>
          <a:xfrm>
            <a:off x="6347972" y="3240894"/>
            <a:ext cx="252951" cy="980194"/>
          </a:xfrm>
          <a:prstGeom prst="downArrow">
            <a:avLst>
              <a:gd name="adj1" fmla="val 35791"/>
              <a:gd name="adj2" fmla="val 8637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252293"/>
              </p:ext>
            </p:extLst>
          </p:nvPr>
        </p:nvGraphicFramePr>
        <p:xfrm>
          <a:off x="4473739" y="2160196"/>
          <a:ext cx="340537" cy="605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114120" imgH="203040" progId="Equation.DSMT4">
                  <p:embed/>
                </p:oleObj>
              </mc:Choice>
              <mc:Fallback>
                <p:oleObj name="Equation" r:id="rId3" imgW="114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3739" y="2160196"/>
                        <a:ext cx="340537" cy="605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29835"/>
              </p:ext>
            </p:extLst>
          </p:nvPr>
        </p:nvGraphicFramePr>
        <p:xfrm>
          <a:off x="6542807" y="3208338"/>
          <a:ext cx="49053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物件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807" y="3208338"/>
                        <a:ext cx="490538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116283"/>
              </p:ext>
            </p:extLst>
          </p:nvPr>
        </p:nvGraphicFramePr>
        <p:xfrm>
          <a:off x="3883025" y="4365625"/>
          <a:ext cx="26797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901440" imgH="241200" progId="Equation.DSMT4">
                  <p:embed/>
                </p:oleObj>
              </mc:Choice>
              <mc:Fallback>
                <p:oleObj name="Equation" r:id="rId7" imgW="901440" imgH="241200" progId="Equation.DSMT4">
                  <p:embed/>
                  <p:pic>
                    <p:nvPicPr>
                      <p:cNvPr id="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4365625"/>
                        <a:ext cx="26797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向上箭號圖說文字 21"/>
          <p:cNvSpPr/>
          <p:nvPr/>
        </p:nvSpPr>
        <p:spPr>
          <a:xfrm>
            <a:off x="3491880" y="5091074"/>
            <a:ext cx="994264" cy="905450"/>
          </a:xfrm>
          <a:prstGeom prst="upArrowCallout">
            <a:avLst>
              <a:gd name="adj1" fmla="val 12759"/>
              <a:gd name="adj2" fmla="val 15819"/>
              <a:gd name="adj3" fmla="val 25000"/>
              <a:gd name="adj4" fmla="val 592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力矩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向上箭號圖說文字 24"/>
          <p:cNvSpPr/>
          <p:nvPr/>
        </p:nvSpPr>
        <p:spPr>
          <a:xfrm>
            <a:off x="4644008" y="5094019"/>
            <a:ext cx="994264" cy="905450"/>
          </a:xfrm>
          <a:prstGeom prst="upArrowCallout">
            <a:avLst>
              <a:gd name="adj1" fmla="val 12759"/>
              <a:gd name="adj2" fmla="val 15819"/>
              <a:gd name="adj3" fmla="val 25000"/>
              <a:gd name="adj4" fmla="val 592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向上箭號圖說文字 25"/>
          <p:cNvSpPr/>
          <p:nvPr/>
        </p:nvSpPr>
        <p:spPr>
          <a:xfrm>
            <a:off x="5737976" y="5094019"/>
            <a:ext cx="994264" cy="905450"/>
          </a:xfrm>
          <a:prstGeom prst="upArrowCallout">
            <a:avLst>
              <a:gd name="adj1" fmla="val 12759"/>
              <a:gd name="adj2" fmla="val 15819"/>
              <a:gd name="adj3" fmla="val 25000"/>
              <a:gd name="adj4" fmla="val 592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1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概念：力矩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力矩</a:t>
            </a:r>
            <a:r>
              <a:rPr lang="zh-TW" altLang="en-US" dirty="0" smtClean="0"/>
              <a:t>平衡：</a:t>
            </a:r>
            <a:r>
              <a:rPr lang="en-US" altLang="zh-TW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TW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72272" y="3428246"/>
            <a:ext cx="6048672" cy="216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等腰三角形 10"/>
          <p:cNvSpPr/>
          <p:nvPr/>
        </p:nvSpPr>
        <p:spPr>
          <a:xfrm>
            <a:off x="4155511" y="3644270"/>
            <a:ext cx="282195" cy="261036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2766899" y="3212222"/>
            <a:ext cx="152970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向下箭號 12"/>
          <p:cNvSpPr/>
          <p:nvPr/>
        </p:nvSpPr>
        <p:spPr>
          <a:xfrm>
            <a:off x="7123080" y="3658674"/>
            <a:ext cx="252951" cy="980194"/>
          </a:xfrm>
          <a:prstGeom prst="downArrow">
            <a:avLst>
              <a:gd name="adj1" fmla="val 35791"/>
              <a:gd name="adj2" fmla="val 8637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2640424" y="3658674"/>
            <a:ext cx="252951" cy="1960388"/>
          </a:xfrm>
          <a:prstGeom prst="downArrow">
            <a:avLst>
              <a:gd name="adj1" fmla="val 35791"/>
              <a:gd name="adj2" fmla="val 8637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296608" y="3215824"/>
            <a:ext cx="302433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848336" y="5034287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sz="3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b="1" dirty="0"/>
          </a:p>
        </p:txBody>
      </p:sp>
      <p:sp>
        <p:nvSpPr>
          <p:cNvPr id="16" name="矩形 15"/>
          <p:cNvSpPr/>
          <p:nvPr/>
        </p:nvSpPr>
        <p:spPr>
          <a:xfrm>
            <a:off x="7385664" y="3785921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/>
          </a:p>
        </p:txBody>
      </p:sp>
      <p:sp>
        <p:nvSpPr>
          <p:cNvPr id="17" name="矩形 16"/>
          <p:cNvSpPr/>
          <p:nvPr/>
        </p:nvSpPr>
        <p:spPr>
          <a:xfrm>
            <a:off x="3188550" y="262744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b="1" dirty="0"/>
          </a:p>
        </p:txBody>
      </p:sp>
      <p:sp>
        <p:nvSpPr>
          <p:cNvPr id="18" name="矩形 17"/>
          <p:cNvSpPr/>
          <p:nvPr/>
        </p:nvSpPr>
        <p:spPr>
          <a:xfrm>
            <a:off x="5511258" y="263104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16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秤仔的原理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 smtClean="0"/>
              <a:t>：秤錘（已知）　　</a:t>
            </a:r>
            <a:r>
              <a:rPr lang="en-US" altLang="zh-TW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 smtClean="0"/>
              <a:t>：待測物（未知</a:t>
            </a:r>
            <a:r>
              <a:rPr lang="zh-TW" altLang="en-US" dirty="0"/>
              <a:t>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調整 </a:t>
            </a:r>
            <a:r>
              <a:rPr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/>
              <a:t>的位置，即可知未知物的重量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5256584" cy="350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4013938" y="3308986"/>
            <a:ext cx="4176464" cy="11133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mtClean="0"/>
          </a:p>
          <a:p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73978" y="3380994"/>
            <a:ext cx="406845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915816" y="429867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95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所需器材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15641"/>
              </p:ext>
            </p:extLst>
          </p:nvPr>
        </p:nvGraphicFramePr>
        <p:xfrm>
          <a:off x="395536" y="1268760"/>
          <a:ext cx="8352929" cy="5098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2088232"/>
                <a:gridCol w="4752529"/>
              </a:tblGrid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品名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數量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小紙杯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飲料試喝用紙杯，用於放置待測物。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</a:t>
                      </a: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棉線或釣魚線皆可。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竹筷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</a:t>
                      </a: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</a:tr>
              <a:tr h="950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一元硬幣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用膠帶綁起來，當秤錘使用。可用電子秤秤出質量。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一元硬幣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當待測物，用於測定秤錘刻度。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剪刀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把</a:t>
                      </a: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奇異筆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枝</a:t>
                      </a: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電子天平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</a:t>
                      </a:r>
                      <a:r>
                        <a:rPr lang="en-US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</a:t>
                      </a:r>
                      <a:endParaRPr lang="zh-TW" sz="2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全班</a:t>
                      </a:r>
                      <a:r>
                        <a:rPr lang="zh-TW" sz="24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共用。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242" marR="6824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0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任務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79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en-US" dirty="0"/>
              <a:t>每組製作出一個秤仔，並於時限內標示刻度，最後測量出未知物的</a:t>
            </a:r>
            <a:r>
              <a:rPr lang="zh-TW" altLang="en-US" dirty="0" smtClean="0"/>
              <a:t>質量。</a:t>
            </a:r>
            <a:endParaRPr lang="en-US" altLang="zh-TW" dirty="0" smtClean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altLang="zh-TW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altLang="zh-TW" dirty="0" smtClean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altLang="zh-TW" dirty="0"/>
          </a:p>
        </p:txBody>
      </p:sp>
      <p:sp>
        <p:nvSpPr>
          <p:cNvPr id="5" name="綵帶 (弧形向上) 4"/>
          <p:cNvSpPr/>
          <p:nvPr/>
        </p:nvSpPr>
        <p:spPr>
          <a:xfrm>
            <a:off x="1115616" y="4293096"/>
            <a:ext cx="7272808" cy="1841561"/>
          </a:xfrm>
          <a:prstGeom prst="ellipseRibbon2">
            <a:avLst>
              <a:gd name="adj1" fmla="val 25000"/>
              <a:gd name="adj2" fmla="val 73574"/>
              <a:gd name="adj3" fmla="val 125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誤差最小之組別即為優勝</a:t>
            </a:r>
          </a:p>
        </p:txBody>
      </p:sp>
    </p:spTree>
    <p:extLst>
      <p:ext uri="{BB962C8B-B14F-4D97-AF65-F5344CB8AC3E}">
        <p14:creationId xmlns:p14="http://schemas.microsoft.com/office/powerpoint/2010/main" val="32449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簡易數據分析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0000"/>
                </a:solidFill>
              </a:rPr>
              <a:t>誤差 </a:t>
            </a:r>
            <a:r>
              <a:rPr lang="en-US" altLang="zh-TW" sz="4000" dirty="0" smtClean="0">
                <a:solidFill>
                  <a:srgbClr val="FF0000"/>
                </a:solidFill>
              </a:rPr>
              <a:t>= </a:t>
            </a:r>
            <a:r>
              <a:rPr lang="zh-TW" altLang="en-US" sz="4000" dirty="0">
                <a:solidFill>
                  <a:srgbClr val="FF0000"/>
                </a:solidFill>
              </a:rPr>
              <a:t>測量值 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－</a:t>
            </a:r>
            <a:r>
              <a:rPr lang="en-US" altLang="zh-TW" sz="4000" dirty="0" smtClean="0">
                <a:solidFill>
                  <a:srgbClr val="FF0000"/>
                </a:solidFill>
              </a:rPr>
              <a:t> </a:t>
            </a:r>
            <a:r>
              <a:rPr lang="zh-TW" altLang="en-US" sz="4000" dirty="0">
                <a:solidFill>
                  <a:srgbClr val="FF0000"/>
                </a:solidFill>
              </a:rPr>
              <a:t>真</a:t>
            </a:r>
            <a:r>
              <a:rPr lang="zh-TW" altLang="en-US" sz="4000" dirty="0" smtClean="0">
                <a:solidFill>
                  <a:srgbClr val="FF0000"/>
                </a:solidFill>
              </a:rPr>
              <a:t>值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zh-TW" altLang="en-US" dirty="0"/>
              <a:t>測量值：利用自製秤仔測得未知物之質量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zh-TW" altLang="en-US" dirty="0"/>
              <a:t>真值：利用電子秤測得未知物之質量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80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250</Words>
  <Application>Microsoft Office PowerPoint</Application>
  <PresentationFormat>如螢幕大小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1" baseType="lpstr">
      <vt:lpstr>Office 佈景主題</vt:lpstr>
      <vt:lpstr>Equation</vt:lpstr>
      <vt:lpstr>科學動手做 秤仔DIY   國立岡山高級中學／黃建彰 老師</vt:lpstr>
      <vt:lpstr>沒有電子秤的年代…</vt:lpstr>
      <vt:lpstr>沒有電子秤的年代…</vt:lpstr>
      <vt:lpstr>概念：力矩</vt:lpstr>
      <vt:lpstr>概念：力矩</vt:lpstr>
      <vt:lpstr>秤仔的原理</vt:lpstr>
      <vt:lpstr>所需器材</vt:lpstr>
      <vt:lpstr>任務</vt:lpstr>
      <vt:lpstr>簡易數據分析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詩韻356</dc:creator>
  <cp:lastModifiedBy>詩韻356</cp:lastModifiedBy>
  <cp:revision>23</cp:revision>
  <dcterms:created xsi:type="dcterms:W3CDTF">2016-12-30T08:29:28Z</dcterms:created>
  <dcterms:modified xsi:type="dcterms:W3CDTF">2017-02-10T02:48:41Z</dcterms:modified>
</cp:coreProperties>
</file>