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7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5" r:id="rId29"/>
    <p:sldId id="283" r:id="rId30"/>
    <p:sldId id="284" r:id="rId31"/>
    <p:sldId id="287" r:id="rId32"/>
    <p:sldId id="286" r:id="rId33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68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AD453-CB7A-41A0-9BD3-AD04110B1A73}" type="datetimeFigureOut">
              <a:rPr lang="zh-TW" altLang="en-US" smtClean="0"/>
              <a:t>2017/2/9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E61CF5-11F4-448B-8835-F4A2FF173D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976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</a:t>
            </a:r>
            <a:r>
              <a:rPr lang="en-US" altLang="zh-TW" dirty="0" err="1" smtClean="0"/>
              <a:t>zh.wikipedia.org</a:t>
            </a:r>
            <a:r>
              <a:rPr lang="en-US" altLang="zh-TW" dirty="0" smtClean="0"/>
              <a:t>/wiki/%</a:t>
            </a:r>
            <a:r>
              <a:rPr lang="en-US" altLang="zh-TW" dirty="0" err="1" smtClean="0"/>
              <a:t>E4%B8%AD%E5%9B%BD%E9%9D%92%E9%93%9C%E5%99%A8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61CF5-11F4-448B-8835-F4A2FF173D8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379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</a:t>
            </a:r>
            <a:r>
              <a:rPr lang="en-US" altLang="zh-TW" dirty="0" err="1" smtClean="0"/>
              <a:t>metalbureau.com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tin1.html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E61CF5-11F4-448B-8835-F4A2FF173D8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25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22" name="副標題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20" name="頁尾版面配置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0" name="矩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橢圓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9" name="流程圖: 程序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流程圖: 程序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形圖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橢圓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甜甜圈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標題版面配置區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24" name="日期版面配置區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0FC0BB3-63C4-4411-9D11-6D747B2F2B0F}" type="datetimeFigureOut">
              <a:rPr lang="zh-TW" altLang="en-US" smtClean="0"/>
              <a:pPr/>
              <a:t>2017/2/9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5415729-F7B8-4E90-82D8-43FDBC415F2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5" name="矩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6381328"/>
            <a:ext cx="1231900" cy="27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32048" y="1857364"/>
            <a:ext cx="7772400" cy="1470025"/>
          </a:xfrm>
        </p:spPr>
        <p:txBody>
          <a:bodyPr/>
          <a:lstStyle/>
          <a:p>
            <a: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「都是鈕扣惹的禍？」</a:t>
            </a:r>
            <a:endParaRPr lang="zh-TW" altLang="en-US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57290" y="3571876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zh-TW" sz="3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化學玩金</a:t>
            </a:r>
            <a:r>
              <a:rPr lang="zh-TW" altLang="zh-TW" sz="36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術</a:t>
            </a:r>
            <a:endParaRPr lang="en-US" altLang="zh-TW" sz="36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錫及銅</a:t>
            </a:r>
            <a:r>
              <a:rPr lang="zh-TW" altLang="en-US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金屬探究實作</a:t>
            </a:r>
            <a:endParaRPr lang="zh-TW" altLang="en-US" sz="36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白錫與灰錫的差別？</a:t>
            </a:r>
          </a:p>
        </p:txBody>
      </p:sp>
      <p:sp>
        <p:nvSpPr>
          <p:cNvPr id="3" name="矩形 2"/>
          <p:cNvSpPr/>
          <p:nvPr/>
        </p:nvSpPr>
        <p:spPr>
          <a:xfrm>
            <a:off x="1436708" y="1357298"/>
            <a:ext cx="41434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室溫下</a:t>
            </a:r>
            <a:r>
              <a:rPr lang="zh-TW" altLang="zh-TW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常見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的白錫銀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白色金屬，富有延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展性，比重較灰錫重。</a:t>
            </a:r>
            <a:endParaRPr lang="en-US" altLang="zh-TW" sz="36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當溫度降至</a:t>
            </a:r>
            <a:r>
              <a:rPr lang="en-US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13.2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℃以下</a:t>
            </a:r>
            <a:r>
              <a:rPr lang="zh-TW" altLang="zh-TW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，白錫會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慢慢變為粉末狀的灰錫。</a:t>
            </a:r>
            <a:endParaRPr lang="zh-TW" altLang="en-US" sz="36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3554" name="Picture 2" descr="D:\user\Desktop\Napoleon_in_His_Stud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49230" y="1315169"/>
            <a:ext cx="3143250" cy="5210175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1883697" y="5912451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拿破崙鈕扣的秘密</a:t>
            </a:r>
            <a:r>
              <a:rPr lang="zh-TW" altLang="en-US" sz="3200" b="1" dirty="0" smtClean="0">
                <a:solidFill>
                  <a:srgbClr val="00B050"/>
                </a:solidFill>
                <a:latin typeface="新細明體"/>
                <a:ea typeface="新細明體"/>
              </a:rPr>
              <a:t>？</a:t>
            </a:r>
            <a:endParaRPr lang="zh-TW" altLang="en-US" sz="32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8944" y="214290"/>
            <a:ext cx="8229600" cy="1143000"/>
          </a:xfrm>
        </p:spPr>
        <p:txBody>
          <a:bodyPr anchor="ctr">
            <a:normAutofit/>
          </a:bodyPr>
          <a:lstStyle/>
          <a:p>
            <a:r>
              <a:rPr lang="zh-TW" altLang="en-US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什麼是錫疫？</a:t>
            </a:r>
          </a:p>
        </p:txBody>
      </p:sp>
      <p:sp>
        <p:nvSpPr>
          <p:cNvPr id="3" name="矩形 2"/>
          <p:cNvSpPr/>
          <p:nvPr/>
        </p:nvSpPr>
        <p:spPr>
          <a:xfrm>
            <a:off x="1187624" y="1357298"/>
            <a:ext cx="77414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在低溫下，白錫轉化為灰錫的現象常被稱為錫疫。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未染上「錫疫」的錫板，一旦和有「錫疫」的錫板接觸，也會產生灰色的斑點而逐漸「腐爛」掉。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5842" name="Picture 2" descr="D:\user\Desktop\3906054496_0dde5ce02b_z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31640" y="2742293"/>
            <a:ext cx="6096000" cy="3429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1331640" y="6171293"/>
            <a:ext cx="6110908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TW"/>
            </a:defPPr>
            <a:lvl1pPr>
              <a:defRPr sz="28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/>
              <a:t>中世紀</a:t>
            </a:r>
            <a:r>
              <a:rPr lang="zh-TW" altLang="en-US" dirty="0" smtClean="0"/>
              <a:t>管風琴壞</a:t>
            </a:r>
            <a:r>
              <a:rPr lang="zh-TW" altLang="en-US" dirty="0"/>
              <a:t>掉的主因？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錫的化學性質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971600" y="1714476"/>
            <a:ext cx="81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錫是兩性金屬，主要生成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+2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+4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價氧化態</a:t>
            </a:r>
            <a:endParaRPr kumimoji="1" lang="en-US" altLang="zh-TW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常見的化學反應如下：</a:t>
            </a:r>
            <a:endParaRPr kumimoji="1" lang="en-US" altLang="zh-TW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(1)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錫會溶於稀鹽酸，生成氯化亞錫：</a:t>
            </a:r>
            <a:endParaRPr kumimoji="1" lang="en-US" altLang="zh-TW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   </a:t>
            </a:r>
            <a:r>
              <a:rPr kumimoji="1" lang="en-US" altLang="zh-TW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Sn+2HCl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→</a:t>
            </a:r>
            <a:r>
              <a:rPr kumimoji="1" lang="en-US" altLang="zh-TW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SnCl</a:t>
            </a:r>
            <a:r>
              <a:rPr kumimoji="1" lang="en-US" altLang="zh-TW" sz="32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</a:t>
            </a:r>
            <a:r>
              <a:rPr kumimoji="1" lang="en-US" altLang="zh-TW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+H</a:t>
            </a:r>
            <a:r>
              <a:rPr kumimoji="1" lang="en-US" altLang="zh-TW" sz="32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</a:t>
            </a:r>
            <a:endParaRPr kumimoji="1" lang="en-US" altLang="zh-TW" sz="3200" b="1" i="0" u="none" strike="noStrike" cap="none" normalizeH="0" baseline="-30000" dirty="0" smtClean="0">
              <a:ln>
                <a:noFill/>
              </a:ln>
              <a:solidFill>
                <a:srgbClr val="00B050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/>
            </a:r>
            <a:b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</a:b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(2)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錫能溶於氫氧化鈉鹼性溶液中，生成亞錫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/>
            </a:r>
            <a:b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</a:br>
            <a:r>
              <a:rPr kumimoji="1"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   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酸鹽：</a:t>
            </a:r>
            <a:endParaRPr kumimoji="1" lang="zh-TW" altLang="en-US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  </a:t>
            </a:r>
            <a:r>
              <a:rPr kumimoji="1" lang="en-US" altLang="zh-TW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Sn+2NaOH+2H</a:t>
            </a:r>
            <a:r>
              <a:rPr kumimoji="1" lang="en-US" altLang="zh-TW" sz="32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</a:t>
            </a:r>
            <a:r>
              <a:rPr kumimoji="1" lang="en-US" altLang="zh-TW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O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 → </a:t>
            </a:r>
            <a:r>
              <a:rPr kumimoji="1" lang="en-US" altLang="zh-TW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Na</a:t>
            </a:r>
            <a:r>
              <a:rPr kumimoji="1" lang="en-US" altLang="zh-TW" sz="32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[Sn(OH)</a:t>
            </a:r>
            <a:r>
              <a:rPr kumimoji="1" lang="en-US" altLang="zh-TW" sz="3200" b="1" i="0" u="none" strike="noStrike" cap="none" normalizeH="0" baseline="-3000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4</a:t>
            </a:r>
            <a:r>
              <a:rPr kumimoji="1" lang="en-US" altLang="zh-TW" sz="32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]+</a:t>
            </a:r>
            <a:r>
              <a:rPr kumimoji="1" lang="en-US" altLang="zh-TW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H</a:t>
            </a:r>
            <a:r>
              <a:rPr kumimoji="1" lang="en-US" altLang="zh-TW" sz="32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</a:t>
            </a:r>
            <a:endParaRPr kumimoji="1" lang="en-US" altLang="zh-TW" sz="32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煉金術基礎工具及材料</a:t>
            </a:r>
            <a:br>
              <a:rPr lang="zh-TW" altLang="zh-TW" b="1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043608" y="1720552"/>
            <a:ext cx="824456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4500" marR="0" lvl="0" indent="-444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不鏽鋼大湯匙：金屬材質要薄且把柄有隔熱為佳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尖嘴鉗 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粗鐵絲或金屬線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強力點火槍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貝殼、植物種子等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鋁箔紙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免洗碗（回收再利用）：攪拌石膏漿用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鉀肥皂（脂肪酸鉀）：塗抹於複合材料表面</a:t>
            </a:r>
            <a:endParaRPr kumimoji="1" lang="en-US" altLang="zh-TW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石膏粉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(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CaSO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4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ea typeface="微軟正黑體" pitchFamily="34" charset="-120"/>
                <a:cs typeface="Times New Roman" pitchFamily="18" charset="0"/>
              </a:rPr>
              <a:t>‧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H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O</a:t>
            </a:r>
            <a:endParaRPr kumimoji="1" lang="en-US" altLang="zh-TW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美工刀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實驗步驟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6626" name="Picture 2" descr="DSC025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5616" y="2084001"/>
            <a:ext cx="4248472" cy="320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127448" y="1340768"/>
            <a:ext cx="4680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1.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熔錫湯匙加工</a:t>
            </a:r>
            <a:endParaRPr kumimoji="1" lang="zh-TW" altLang="en-US" sz="3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64088" y="1916832"/>
            <a:ext cx="3672408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以尖嘴鉗將湯匙摺出一個錫金</a:t>
            </a:r>
            <a:r>
              <a:rPr kumimoji="1" lang="zh-TW" altLang="en-US" sz="2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屬的流出</a:t>
            </a: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口</a:t>
            </a:r>
            <a:r>
              <a:rPr kumimoji="1" 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。</a:t>
            </a:r>
            <a:endParaRPr kumimoji="1" lang="en-US" altLang="zh-TW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以粗金屬線（或粗鐵線）</a:t>
            </a:r>
            <a:r>
              <a:rPr kumimoji="1" lang="zh-TW" altLang="en-US" sz="2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製作一個</a:t>
            </a: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湯匙立架，方便在熔錫過程中讓湯匙站立不傾倒</a:t>
            </a:r>
            <a:r>
              <a:rPr kumimoji="1" lang="zh-TW" altLang="zh-TW" sz="2800" b="1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。</a:t>
            </a:r>
            <a:endParaRPr kumimoji="1" lang="en-US" altLang="zh-TW" sz="2800" b="1" dirty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1" lang="zh-TW" altLang="en-US" sz="2800" b="1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準備平面石塊或磚頭，方便湯匙待</a:t>
            </a:r>
            <a:r>
              <a:rPr kumimoji="1" lang="zh-TW" altLang="en-US" sz="28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涼</a:t>
            </a:r>
            <a:r>
              <a:rPr kumimoji="1" lang="zh-TW" altLang="zh-TW" sz="2800" b="1" dirty="0"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。</a:t>
            </a:r>
            <a:endParaRPr kumimoji="1" lang="zh-TW" altLang="en-US" sz="2800" b="1" dirty="0"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355600" lvl="0" indent="-3556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kumimoji="1" lang="zh-TW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0352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6815" y="1916832"/>
            <a:ext cx="3919828" cy="294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100120" y="966083"/>
            <a:ext cx="28857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石膏模製作</a:t>
            </a:r>
            <a:endParaRPr lang="zh-TW" altLang="en-US" sz="3600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5004048" y="1784797"/>
            <a:ext cx="385765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5600" marR="0" lvl="0" indent="-355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1" 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鳳梨酥大小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的</a:t>
            </a:r>
            <a:r>
              <a:rPr kumimoji="1" 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模框最適合，將厚紙板纏繞在方型模具上，重疊處以膠帶固定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</a:t>
            </a:r>
            <a:r>
              <a:rPr kumimoji="1" 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即可使用。</a:t>
            </a:r>
            <a:endParaRPr kumimoji="1" lang="zh-TW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1" 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084220" y="4869160"/>
            <a:ext cx="3919828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將植物種子均勻塗抹鉀皂後，放入尚未硬化的石膏模</a:t>
            </a:r>
            <a:endParaRPr kumimoji="1" lang="zh-TW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5000628" y="3929066"/>
            <a:ext cx="4035868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1" lang="zh-TW" altLang="zh-TW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  <a:p>
            <a:pPr marL="355600" marR="0" lvl="0" indent="-355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 startAt="2"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秤取石膏粉與水重量比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2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：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，將石膏粉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100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克倒入免洗碗中，慢慢加入水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50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克充分攪拌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3206327" cy="646331"/>
          </a:xfrm>
        </p:spPr>
        <p:txBody>
          <a:bodyPr wrap="none">
            <a:spAutoFit/>
          </a:bodyPr>
          <a:lstStyle/>
          <a:p>
            <a:r>
              <a:rPr lang="en-US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3</a:t>
            </a:r>
            <a:r>
              <a:rPr lang="en-US" altLang="zh-TW" sz="36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.</a:t>
            </a:r>
            <a:r>
              <a:rPr lang="zh-TW" altLang="zh-TW" sz="36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創意作品</a:t>
            </a:r>
            <a:r>
              <a:rPr lang="en-US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DIY</a:t>
            </a:r>
            <a:endParaRPr lang="zh-TW" altLang="en-US" sz="36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28674" name="Picture 2" descr="DSC0352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1878944"/>
            <a:ext cx="5184576" cy="388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6228184" y="2676077"/>
            <a:ext cx="26468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b="1" dirty="0" smtClean="0">
                <a:latin typeface="微軟正黑體" pitchFamily="34" charset="-120"/>
                <a:ea typeface="微軟正黑體" pitchFamily="34" charset="-120"/>
              </a:rPr>
              <a:t>石膏硬化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後</a:t>
            </a:r>
            <a:endParaRPr lang="en-US" altLang="zh-TW" sz="32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種子順利</a:t>
            </a:r>
            <a:r>
              <a:rPr lang="zh-TW" altLang="zh-TW" sz="3200" b="1" dirty="0" smtClean="0">
                <a:latin typeface="微軟正黑體" pitchFamily="34" charset="-120"/>
                <a:ea typeface="微軟正黑體" pitchFamily="34" charset="-120"/>
              </a:rPr>
              <a:t>脫模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18580" y="5702300"/>
            <a:ext cx="5281612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2800" b="1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</a:lstStyle>
          <a:p>
            <a:r>
              <a:rPr lang="zh-TW" altLang="zh-TW" dirty="0"/>
              <a:t>完成的石膏模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8753" y="1361976"/>
            <a:ext cx="6107543" cy="458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1108289" y="5949280"/>
            <a:ext cx="557216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將熔融的錫金屬倒入石膏模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1149649" y="476672"/>
            <a:ext cx="3206327" cy="646331"/>
          </a:xfrm>
        </p:spPr>
        <p:txBody>
          <a:bodyPr wrap="none">
            <a:spAutoFit/>
          </a:bodyPr>
          <a:lstStyle/>
          <a:p>
            <a:r>
              <a:rPr lang="en-US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3</a:t>
            </a:r>
            <a:r>
              <a:rPr lang="en-US" altLang="zh-TW" sz="36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.</a:t>
            </a:r>
            <a:r>
              <a:rPr lang="zh-TW" altLang="zh-TW" sz="36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創意作品</a:t>
            </a:r>
            <a:r>
              <a:rPr lang="en-US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DIY</a:t>
            </a:r>
            <a:endParaRPr lang="zh-TW" altLang="en-US" sz="36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557808"/>
            <a:ext cx="7498080" cy="1143000"/>
          </a:xfrm>
        </p:spPr>
        <p:txBody>
          <a:bodyPr/>
          <a:lstStyle/>
          <a:p>
            <a:r>
              <a:rPr lang="zh-TW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校園植物種子做成錫金屬成品</a:t>
            </a:r>
            <a:endParaRPr lang="zh-TW" altLang="zh-TW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21" name="Picture 1" descr="DSC0353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9680" y="1519840"/>
            <a:ext cx="5518374" cy="414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15456" y="5687670"/>
            <a:ext cx="5572164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28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成品</a:t>
            </a:r>
            <a:endParaRPr kumimoji="1" lang="zh-TW" altLang="en-US" sz="28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2024" y="476672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延伸實驗應用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─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異材質結合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pic>
        <p:nvPicPr>
          <p:cNvPr id="1026" name="Picture 2" descr="DSC0254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1988840"/>
            <a:ext cx="3962408" cy="297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971600" y="4941168"/>
            <a:ext cx="36433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軟陶土上壓出一個簡易的凹槽</a:t>
            </a:r>
            <a:endParaRPr kumimoji="1" lang="zh-TW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076989" y="4941168"/>
            <a:ext cx="40315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將玉石放入鋪好錫箔紙的凹槽內</a:t>
            </a:r>
            <a:endParaRPr kumimoji="1" lang="zh-TW" alt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050" name="Picture 2" descr="DSC0254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06473" y="1988840"/>
            <a:ext cx="3929090" cy="2949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前言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zh-TW" sz="3500" b="1" dirty="0" smtClean="0">
                <a:latin typeface="微軟正黑體" pitchFamily="34" charset="-120"/>
                <a:ea typeface="微軟正黑體" pitchFamily="34" charset="-120"/>
              </a:rPr>
              <a:t>西元</a:t>
            </a:r>
            <a:r>
              <a:rPr lang="en-US" altLang="zh-TW" sz="3500" b="1" dirty="0" smtClean="0">
                <a:latin typeface="微軟正黑體" pitchFamily="34" charset="-120"/>
                <a:ea typeface="微軟正黑體" pitchFamily="34" charset="-120"/>
              </a:rPr>
              <a:t>1812</a:t>
            </a:r>
            <a:r>
              <a:rPr lang="zh-TW" altLang="zh-TW" sz="3500" b="1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3500" b="1" dirty="0" smtClean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zh-TW" sz="3500" b="1" dirty="0" smtClean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zh-TW" altLang="zh-TW" sz="3500" b="1" dirty="0">
                <a:latin typeface="微軟正黑體" pitchFamily="34" charset="-120"/>
                <a:ea typeface="微軟正黑體" pitchFamily="34" charset="-120"/>
              </a:rPr>
              <a:t>拿破崙帶領六十七萬大軍東征俄羅斯</a:t>
            </a:r>
            <a:r>
              <a:rPr lang="zh-TW" altLang="zh-TW" sz="3500" b="1" dirty="0" smtClean="0">
                <a:latin typeface="微軟正黑體" pitchFamily="34" charset="-120"/>
                <a:ea typeface="微軟正黑體" pitchFamily="34" charset="-120"/>
              </a:rPr>
              <a:t>，卻</a:t>
            </a:r>
            <a:r>
              <a:rPr lang="zh-TW" altLang="zh-TW" sz="3500" b="1" dirty="0">
                <a:latin typeface="微軟正黑體" pitchFamily="34" charset="-120"/>
                <a:ea typeface="微軟正黑體" pitchFamily="34" charset="-120"/>
              </a:rPr>
              <a:t>在短短幾個月時間只剩兩萬人。殘兵敗將在</a:t>
            </a:r>
            <a:r>
              <a:rPr lang="zh-TW" altLang="zh-TW" sz="3500" b="1" dirty="0" smtClean="0">
                <a:latin typeface="微軟正黑體" pitchFamily="34" charset="-120"/>
                <a:ea typeface="微軟正黑體" pitchFamily="34" charset="-120"/>
              </a:rPr>
              <a:t>同年</a:t>
            </a:r>
            <a:r>
              <a:rPr lang="en-US" altLang="zh-TW" sz="3500" b="1" dirty="0" smtClean="0"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zh-TW" sz="3500" b="1" dirty="0" smtClean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zh-TW" altLang="zh-TW" sz="3500" b="1" dirty="0">
                <a:latin typeface="微軟正黑體" pitchFamily="34" charset="-120"/>
                <a:ea typeface="微軟正黑體" pitchFamily="34" charset="-120"/>
              </a:rPr>
              <a:t>從莫斯科</a:t>
            </a:r>
            <a:r>
              <a:rPr lang="zh-TW" altLang="zh-TW" sz="3500" b="1" dirty="0" smtClean="0">
                <a:latin typeface="微軟正黑體" pitchFamily="34" charset="-120"/>
                <a:ea typeface="微軟正黑體" pitchFamily="34" charset="-120"/>
              </a:rPr>
              <a:t>撤退</a:t>
            </a:r>
            <a:endParaRPr lang="zh-TW" altLang="zh-TW" sz="35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3500" b="1" dirty="0">
                <a:latin typeface="微軟正黑體" pitchFamily="34" charset="-120"/>
                <a:ea typeface="微軟正黑體" pitchFamily="34" charset="-120"/>
              </a:rPr>
              <a:t>為什麼拿破崙的軍隊會在極短時間內潰不成軍呢</a:t>
            </a:r>
            <a:r>
              <a:rPr lang="zh-TW" altLang="zh-TW" sz="3500" b="1" dirty="0" smtClean="0">
                <a:latin typeface="微軟正黑體" pitchFamily="34" charset="-120"/>
                <a:ea typeface="微軟正黑體" pitchFamily="34" charset="-120"/>
              </a:rPr>
              <a:t>？</a:t>
            </a:r>
            <a:endParaRPr lang="en-US" altLang="zh-TW" sz="35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   主因：</a:t>
            </a:r>
            <a:r>
              <a:rPr lang="zh-TW" altLang="en-US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莫斯科的冬天太冷</a:t>
            </a:r>
            <a:endParaRPr lang="en-US" altLang="zh-TW" b="1" dirty="0" smtClean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               </a:t>
            </a:r>
            <a:r>
              <a:rPr lang="zh-TW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士兵</a:t>
            </a:r>
            <a:r>
              <a:rPr lang="zh-TW" altLang="zh-TW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感染斑疹傷寒所</a:t>
            </a:r>
            <a:r>
              <a:rPr lang="zh-TW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致</a:t>
            </a:r>
            <a:endParaRPr lang="en-US" altLang="zh-TW" b="1" dirty="0" smtClean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zh-TW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其次原因是</a:t>
            </a:r>
            <a:r>
              <a:rPr lang="zh-TW" altLang="en-US" b="1" dirty="0" smtClean="0">
                <a:solidFill>
                  <a:srgbClr val="C00000"/>
                </a:solidFill>
                <a:latin typeface="新細明體"/>
                <a:ea typeface="新細明體"/>
              </a:rPr>
              <a:t>：</a:t>
            </a:r>
            <a:endParaRPr lang="en-US" altLang="zh-TW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「鈕</a:t>
            </a:r>
            <a:r>
              <a:rPr lang="zh-TW" altLang="en-US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扣</a:t>
            </a:r>
            <a:r>
              <a:rPr lang="zh-TW" altLang="zh-TW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惹</a:t>
            </a:r>
            <a:r>
              <a:rPr lang="zh-TW" altLang="zh-TW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的禍！？」</a:t>
            </a:r>
            <a:endParaRPr lang="zh-TW" altLang="en-US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1043608" y="4684730"/>
            <a:ext cx="31432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將熔融的錫倒入，稍微掩蓋住玉石高度</a:t>
            </a:r>
            <a:endParaRPr kumimoji="1" 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061969" y="4679976"/>
            <a:ext cx="34704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充滿藝術性的個性成品</a:t>
            </a:r>
            <a:endParaRPr kumimoji="1" 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026" name="Picture 2" descr="DSC0253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43961" y="1745941"/>
            <a:ext cx="3860573" cy="28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SC0252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3608" y="1745941"/>
            <a:ext cx="3857625" cy="28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師生共同討論創作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28596" y="4446992"/>
            <a:ext cx="38576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以美工刀刻出一個燒鑄口，可以避免空氣的進入</a:t>
            </a:r>
            <a:endParaRPr kumimoji="1" 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32772" name="Picture 4" descr="D:\user\Desktop\DSC0353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285860"/>
            <a:ext cx="4214842" cy="3161132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4929190" y="4518430"/>
            <a:ext cx="34676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內部用鋁箔紙包覆</a:t>
            </a:r>
            <a:endParaRPr lang="en-US" altLang="zh-TW" sz="32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可以避免錫水流出</a:t>
            </a:r>
            <a:endParaRPr lang="zh-TW" altLang="en-US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DSC0353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285860"/>
            <a:ext cx="418975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66936" y="28572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各組成品展示及報告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─</a:t>
            </a:r>
            <a:r>
              <a:rPr lang="zh-TW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創意亮點</a:t>
            </a:r>
            <a:endParaRPr lang="zh-TW" altLang="zh-TW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3795" name="Picture 3" descr="D:\user\Desktop\DSC0345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64900" y="1357298"/>
            <a:ext cx="4224470" cy="3168352"/>
          </a:xfrm>
          <a:prstGeom prst="rect">
            <a:avLst/>
          </a:prstGeom>
          <a:noFill/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1073280" y="4214818"/>
            <a:ext cx="37147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利用棉布輪安裝在</a:t>
            </a:r>
            <a:endParaRPr kumimoji="1" lang="en-US" altLang="zh-TW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電動工具上，加工拋光</a:t>
            </a:r>
          </a:p>
        </p:txBody>
      </p:sp>
      <p:pic>
        <p:nvPicPr>
          <p:cNvPr id="4098" name="Picture 2" descr="DSC0345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43608" y="1357298"/>
            <a:ext cx="380291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98080" cy="1143000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利用工具將錫製品加工及製模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4818" name="Picture 2" descr="D:\user\Desktop\DSC034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1857364"/>
            <a:ext cx="4381531" cy="3286148"/>
          </a:xfrm>
          <a:prstGeom prst="rect">
            <a:avLst/>
          </a:prstGeom>
          <a:noFill/>
        </p:spPr>
      </p:pic>
      <p:pic>
        <p:nvPicPr>
          <p:cNvPr id="34819" name="Picture 3" descr="D:\user\Desktop\DSC03515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43438" y="1857364"/>
            <a:ext cx="4357718" cy="3268288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146044" y="5143512"/>
            <a:ext cx="34676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</a:lstStyle>
          <a:p>
            <a:r>
              <a:rPr lang="zh-TW" altLang="en-US" dirty="0"/>
              <a:t>成品表面加工處理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643438" y="5141540"/>
            <a:ext cx="375615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fontAlgn="base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defRPr>
            </a:lvl1pPr>
          </a:lstStyle>
          <a:p>
            <a:r>
              <a:rPr lang="zh-TW" altLang="en-US" dirty="0"/>
              <a:t>利用墨魚骨</a:t>
            </a:r>
            <a:r>
              <a:rPr lang="en-US" altLang="zh-TW" dirty="0"/>
              <a:t>(</a:t>
            </a:r>
            <a:r>
              <a:rPr lang="zh-TW" altLang="en-US" dirty="0"/>
              <a:t>海螵蛸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作為模具進行灌注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4252" y="764704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延伸應用─</a:t>
            </a:r>
            <a:r>
              <a:rPr lang="zh-TW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銅蝕雕</a:t>
            </a:r>
            <a:r>
              <a:rPr lang="zh-TW" altLang="en-US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創作</a:t>
            </a:r>
            <a:r>
              <a:rPr lang="zh-TW" altLang="zh-TW" dirty="0" smtClean="0"/>
              <a:t/>
            </a:r>
            <a:br>
              <a:rPr lang="zh-TW" altLang="zh-TW" dirty="0" smtClean="0"/>
            </a:br>
            <a:endParaRPr lang="zh-TW" alt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59632" y="1976292"/>
            <a:ext cx="7884368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化學實驗室裡易取得的銅金屬片，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除了可以當作電池電極外，也可以作成創意銅蝕雕作品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！</a:t>
            </a:r>
            <a:endParaRPr kumimoji="1" lang="zh-TW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銅和硝酸的反應如下：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 Cu + 8 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HNO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（稀） </a:t>
            </a:r>
            <a:endParaRPr kumimoji="1" lang="en-US" altLang="zh-TW" sz="2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→ 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 Cu(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NO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r>
              <a:rPr kumimoji="1" lang="en-US" altLang="zh-TW" sz="2800" b="1" i="0" u="none" strike="noStrike" cap="none" normalizeH="0" baseline="-3000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+ 2 NO↑ + 4 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H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O</a:t>
            </a:r>
            <a:endParaRPr kumimoji="1" lang="en-US" altLang="zh-TW" sz="2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Cu + 4 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HNO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（濃） </a:t>
            </a:r>
            <a:endParaRPr kumimoji="1" lang="en-US" altLang="zh-TW" sz="2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→ 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Cu(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NO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)</a:t>
            </a:r>
            <a:r>
              <a:rPr kumimoji="1" lang="en-US" altLang="zh-TW" sz="2800" b="1" i="0" u="none" strike="noStrike" cap="none" normalizeH="0" baseline="-3000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 + 2 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NO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↑ + 2 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H</a:t>
            </a:r>
            <a:r>
              <a:rPr kumimoji="1" lang="en-US" altLang="zh-TW" sz="2800" b="1" i="0" u="none" strike="noStrike" cap="none" normalizeH="0" baseline="-3000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2</a:t>
            </a:r>
            <a:r>
              <a:rPr kumimoji="1" lang="en-US" altLang="zh-TW" sz="28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O</a:t>
            </a:r>
            <a:endParaRPr kumimoji="1" lang="en-US" altLang="zh-TW" sz="2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8944" y="1071546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實驗原理</a:t>
            </a:r>
            <a:b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971600" y="2857496"/>
            <a:ext cx="82153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利用氯化鐵溶液與部分裸露在外的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銅板進行反應，使其呈現各種不同的創意</a:t>
            </a:r>
            <a:r>
              <a:rPr kumimoji="1" lang="zh-TW" altLang="en-US" sz="3600" b="1" dirty="0" smtClean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作品</a:t>
            </a:r>
            <a:endParaRPr kumimoji="1" lang="zh-TW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Cu + </a:t>
            </a:r>
            <a:r>
              <a:rPr kumimoji="1" lang="en-US" altLang="zh-TW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Fe</a:t>
            </a:r>
            <a:r>
              <a:rPr kumimoji="1" lang="en-US" altLang="zh-TW" sz="3600" b="1" i="0" u="none" strike="noStrike" cap="none" normalizeH="0" baseline="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3</a:t>
            </a:r>
            <a:r>
              <a:rPr kumimoji="1" lang="en-US" altLang="zh-TW" sz="36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+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 →  Cu</a:t>
            </a:r>
            <a:r>
              <a:rPr kumimoji="1" lang="en-US" altLang="zh-TW" sz="36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+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 + </a:t>
            </a:r>
            <a:r>
              <a:rPr kumimoji="1" lang="en-US" altLang="zh-TW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Fe</a:t>
            </a:r>
            <a:r>
              <a:rPr kumimoji="1" lang="en-US" altLang="zh-TW" sz="3600" b="1" i="0" u="none" strike="noStrike" cap="none" normalizeH="0" baseline="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2</a:t>
            </a:r>
            <a:r>
              <a:rPr kumimoji="1" lang="en-US" altLang="zh-TW" sz="36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+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   </a:t>
            </a:r>
            <a:r>
              <a:rPr kumimoji="1" lang="en-US" altLang="zh-TW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E</a:t>
            </a:r>
            <a:r>
              <a:rPr kumimoji="1" lang="zh-TW" altLang="en-US" sz="3600" b="1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華康POP1體W5" pitchFamily="81" charset="-120"/>
                <a:cs typeface="Times New Roman" pitchFamily="18" charset="0"/>
              </a:rPr>
              <a:t>。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華康POP1體W5" pitchFamily="81" charset="-120"/>
                <a:cs typeface="Times New Roman" pitchFamily="18" charset="0"/>
              </a:rPr>
              <a:t>＝</a:t>
            </a:r>
            <a:r>
              <a:rPr kumimoji="1" lang="en-US" altLang="zh-TW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0.25V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器材及藥品</a:t>
            </a:r>
            <a:b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1187624" y="1268760"/>
            <a:ext cx="7558479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4500" lvl="0" indent="-444500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+mj-lt"/>
              <a:buAutoNum type="arabicPeriod"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薄銅板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(</a:t>
            </a:r>
            <a:r>
              <a:rPr kumimoji="1" lang="en-US" altLang="zh-TW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3×8cm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)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數塊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氯化鐵熔液（</a:t>
            </a:r>
            <a:r>
              <a:rPr kumimoji="1" lang="en-US" altLang="zh-TW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FeCl</a:t>
            </a:r>
            <a:r>
              <a:rPr kumimoji="1" lang="en-US" altLang="zh-TW" sz="3600" b="1" i="0" u="none" strike="noStrike" cap="none" normalizeH="0" baseline="-30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3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，</a:t>
            </a:r>
            <a:r>
              <a:rPr kumimoji="1" lang="en-US" altLang="zh-TW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1M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）</a:t>
            </a:r>
            <a:r>
              <a:rPr kumimoji="1" lang="en-US" altLang="zh-TW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100mL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</a:b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（飽和溶液也可以）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卡點西德（自粘性透明膠布）一捲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美工刀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444500" lvl="0" indent="-444500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+mj-lt"/>
              <a:buAutoNum type="arabicPeriod"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塑膠水槽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( </a:t>
            </a:r>
            <a:r>
              <a:rPr kumimoji="1" lang="en-US" altLang="zh-TW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30×25×10cm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 )</a:t>
            </a:r>
            <a: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/>
            </a:r>
            <a:br>
              <a:rPr kumimoji="1" lang="en-US" altLang="zh-TW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</a:b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或</a:t>
            </a:r>
            <a:r>
              <a:rPr kumimoji="1" lang="en-US" altLang="zh-TW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250mL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燒杯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砂紙一片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塑膠夾子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8944" y="19776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實驗步驟</a:t>
            </a:r>
            <a:b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1045322" y="1412776"/>
            <a:ext cx="806318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3538" lvl="0" indent="-363538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+mj-lt"/>
              <a:buAutoNum type="arabicPeriod"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準備薄銅板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(</a:t>
            </a:r>
            <a:r>
              <a:rPr kumimoji="1" lang="en-US" altLang="zh-TW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3×8cm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) 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，先用細砂紙將表面磨光，去除銅鏽或其他氧化物。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363538" lvl="0" indent="-363538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+mj-lt"/>
              <a:buAutoNum type="arabicPeriod"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取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(</a:t>
            </a:r>
            <a:r>
              <a:rPr kumimoji="1" lang="en-US" altLang="zh-TW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3×8cm</a:t>
            </a:r>
            <a:r>
              <a:rPr kumimoji="1" lang="en-US" altLang="zh-TW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)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的自粘性卡點西德紙在電路板上黏牢，注意兩面都需黏貼。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363538" lvl="0" indent="-363538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+mj-lt"/>
              <a:buAutoNum type="arabicPeriod"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用粘膠或噴膠將自己畫的圖案黏貼在卡點</a:t>
            </a:r>
            <a:r>
              <a:rPr kumimoji="1" lang="zh-TW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西德紙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上，並用美工刀將不需要的圖案連同其下的卡點</a:t>
            </a:r>
            <a:r>
              <a:rPr kumimoji="1" lang="zh-TW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西德紙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一起割除，使最底部的銅裸露出來。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endParaRPr kumimoji="1" lang="en-US" altLang="zh-TW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115616" y="1677177"/>
            <a:ext cx="802838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44500" lvl="0" indent="-444500" eaLnBrk="0" fontAlgn="base" hangingPunct="0">
              <a:spcBef>
                <a:spcPct val="0"/>
              </a:spcBef>
              <a:spcAft>
                <a:spcPct val="0"/>
              </a:spcAft>
              <a:buSzPct val="80000"/>
              <a:buFont typeface="+mj-lt"/>
              <a:buAutoNum type="arabicPeriod" startAt="4"/>
            </a:pPr>
            <a:r>
              <a:rPr kumimoji="1" lang="zh-TW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將</a:t>
            </a:r>
            <a:r>
              <a:rPr kumimoji="1" lang="zh-TW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雕刻後的銅板浸泡至氯化鐵</a:t>
            </a:r>
            <a:r>
              <a:rPr kumimoji="1" lang="zh-TW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溶液</a:t>
            </a:r>
            <a:r>
              <a:rPr kumimoji="1" lang="zh-TW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中，靜置</a:t>
            </a:r>
            <a:r>
              <a:rPr kumimoji="1" lang="en-US" altLang="zh-TW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1~2</a:t>
            </a:r>
            <a:r>
              <a:rPr kumimoji="1" lang="zh-TW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節課（</a:t>
            </a:r>
            <a:r>
              <a:rPr kumimoji="1" lang="en-US" altLang="zh-TW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50~100</a:t>
            </a:r>
            <a:br>
              <a:rPr kumimoji="1" lang="en-US" altLang="zh-TW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</a:br>
            <a:r>
              <a:rPr kumimoji="1" lang="zh-TW" altLang="en-US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分鐘</a:t>
            </a:r>
            <a:r>
              <a:rPr kumimoji="1" lang="zh-TW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）</a:t>
            </a:r>
            <a:endParaRPr kumimoji="1" lang="zh-TW" altLang="en-US" sz="4000" b="1" dirty="0">
              <a:latin typeface="Times New Roman" panose="02020603050405020304" pitchFamily="18" charset="0"/>
              <a:ea typeface="新細明體" pitchFamily="18" charset="-120"/>
              <a:cs typeface="Times New Roman" panose="02020603050405020304" pitchFamily="18" charset="0"/>
            </a:endParaRPr>
          </a:p>
          <a:p>
            <a:pPr marL="444500" marR="0" lvl="0" indent="-444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 startAt="4"/>
              <a:tabLst/>
            </a:pPr>
            <a:r>
              <a:rPr kumimoji="1" lang="zh-TW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用塑膠夾取出蝕刻後的銅板，先以清水沖洗，再以衛生紙拭乾。</a:t>
            </a:r>
            <a:endParaRPr kumimoji="1" lang="zh-TW" alt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  <a:p>
            <a:pPr marL="444500" marR="0" lvl="0" indent="-444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 startAt="4"/>
              <a:tabLst/>
            </a:pPr>
            <a:r>
              <a:rPr kumimoji="1" lang="zh-TW" altLang="en-US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均勻噴上一層透明噴漆，即可完成精緻的銅蝕雕作品。</a:t>
            </a:r>
            <a:endParaRPr kumimoji="1" lang="zh-TW" alt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238944" y="197768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實驗步驟</a:t>
            </a:r>
            <a:b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10952" y="428604"/>
            <a:ext cx="7293496" cy="1143000"/>
          </a:xfrm>
        </p:spPr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銅蝕雕實驗器材準備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63" name="Picture 3" descr="D:\user\Desktop\DSC0449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624" y="2071678"/>
            <a:ext cx="4000527" cy="3000396"/>
          </a:xfrm>
          <a:prstGeom prst="rect">
            <a:avLst/>
          </a:prstGeom>
          <a:noFill/>
        </p:spPr>
      </p:pic>
      <p:pic>
        <p:nvPicPr>
          <p:cNvPr id="40964" name="Picture 4" descr="D:\user\Desktop\CIMG6829.JPG"/>
          <p:cNvPicPr>
            <a:picLocks noChangeAspect="1" noChangeArrowheads="1"/>
          </p:cNvPicPr>
          <p:nvPr/>
        </p:nvPicPr>
        <p:blipFill rotWithShape="1">
          <a:blip r:embed="rId3" cstate="email"/>
          <a:srcRect l="19355"/>
          <a:stretch/>
        </p:blipFill>
        <p:spPr bwMode="auto">
          <a:xfrm>
            <a:off x="5357818" y="2071678"/>
            <a:ext cx="3571900" cy="2952771"/>
          </a:xfrm>
          <a:prstGeom prst="rect">
            <a:avLst/>
          </a:prstGeom>
          <a:noFill/>
        </p:spPr>
      </p:pic>
      <p:sp>
        <p:nvSpPr>
          <p:cNvPr id="6" name="文字方塊 5"/>
          <p:cNvSpPr txBox="1"/>
          <p:nvPr/>
        </p:nvSpPr>
        <p:spPr>
          <a:xfrm>
            <a:off x="427456" y="5072074"/>
            <a:ext cx="486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培養皿</a:t>
            </a:r>
            <a:r>
              <a:rPr lang="en-US" altLang="zh-TW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､</a:t>
            </a:r>
            <a:r>
              <a:rPr lang="zh-TW" altLang="en-US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銅片</a:t>
            </a:r>
            <a:r>
              <a:rPr lang="en-US" altLang="zh-TW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､</a:t>
            </a:r>
            <a:r>
              <a:rPr lang="zh-TW" altLang="en-US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砂紙</a:t>
            </a:r>
            <a:r>
              <a:rPr lang="en-US" altLang="zh-TW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､</a:t>
            </a:r>
            <a:r>
              <a:rPr lang="zh-TW" altLang="en-US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氯化鐵</a:t>
            </a:r>
            <a:endParaRPr lang="zh-TW" altLang="en-US" sz="28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375702" y="5067323"/>
            <a:ext cx="3554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自粘性卡點西得</a:t>
            </a:r>
            <a:endParaRPr lang="zh-TW" altLang="en-US" sz="28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87624" y="623590"/>
            <a:ext cx="7498080" cy="1143000"/>
          </a:xfrm>
        </p:spPr>
        <p:txBody>
          <a:bodyPr anchor="ctr">
            <a:normAutofit fontScale="90000"/>
          </a:bodyPr>
          <a:lstStyle/>
          <a:p>
            <a:r>
              <a:rPr lang="zh-TW" altLang="zh-TW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軍隊士兵所穿的外套、長褲甚至軍靴的鈕扣都是錫製的</a:t>
            </a:r>
            <a:endParaRPr lang="zh-TW" altLang="en-US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796752"/>
            <a:ext cx="7498080" cy="4800600"/>
          </a:xfrm>
        </p:spPr>
        <p:txBody>
          <a:bodyPr>
            <a:normAutofit/>
          </a:bodyPr>
          <a:lstStyle/>
          <a:p>
            <a:pPr marL="88900" indent="-6350">
              <a:buNone/>
            </a:pP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溫度下降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閃亮</a:t>
            </a:r>
            <a:r>
              <a:rPr lang="zh-TW" altLang="zh-TW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亮的錫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製品開始</a:t>
            </a:r>
            <a:r>
              <a:rPr lang="zh-TW" altLang="zh-TW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瓦解成錫粉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！</a:t>
            </a:r>
            <a:endParaRPr lang="en-US" altLang="zh-TW" sz="36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英勇</a:t>
            </a:r>
            <a:r>
              <a:rPr lang="zh-TW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又聰明的</a:t>
            </a:r>
            <a:r>
              <a:rPr lang="zh-TW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拿破崙犯</a:t>
            </a:r>
            <a:r>
              <a:rPr lang="zh-TW" altLang="zh-TW" sz="36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下這種</a:t>
            </a:r>
            <a:r>
              <a:rPr lang="zh-TW" altLang="zh-TW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錯誤</a:t>
            </a:r>
            <a:r>
              <a:rPr lang="zh-TW" altLang="en-US" sz="36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  <a:endParaRPr lang="en-US" altLang="zh-TW" sz="36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3600" b="1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「</a:t>
            </a:r>
            <a:r>
              <a:rPr lang="zh-TW" altLang="zh-TW" sz="3600" b="1" dirty="0">
                <a:latin typeface="微軟正黑體" pitchFamily="34" charset="-120"/>
                <a:ea typeface="微軟正黑體" pitchFamily="34" charset="-120"/>
              </a:rPr>
              <a:t>錫</a:t>
            </a: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」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金屬在</a:t>
            </a: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歷史</a:t>
            </a:r>
            <a:r>
              <a:rPr lang="zh-TW" altLang="zh-TW" sz="3600" b="1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定位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十分重要</a:t>
            </a:r>
            <a:endParaRPr lang="zh-TW" altLang="zh-TW" sz="3600" b="1" dirty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sz="3600" dirty="0"/>
          </a:p>
        </p:txBody>
      </p:sp>
      <p:sp>
        <p:nvSpPr>
          <p:cNvPr id="4" name="向右箭號 3"/>
          <p:cNvSpPr/>
          <p:nvPr/>
        </p:nvSpPr>
        <p:spPr>
          <a:xfrm>
            <a:off x="1579584" y="5661279"/>
            <a:ext cx="78581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2508278" y="5446965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農作物及武器</a:t>
            </a:r>
            <a:endParaRPr lang="zh-TW" altLang="en-US" sz="3600" b="1" dirty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學生銅蝕雕作品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986" name="Picture 2" descr="CIMG684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1" y="2214554"/>
            <a:ext cx="46077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DSC0449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57752" y="2214554"/>
            <a:ext cx="409825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214282" y="5333569"/>
            <a:ext cx="45005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雕刻後的銅板浸泡在氯化鐵溶液中</a:t>
            </a:r>
            <a:endParaRPr kumimoji="1" lang="zh-TW" sz="32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000628" y="5373216"/>
            <a:ext cx="3643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學生銅蝕雕作品</a:t>
            </a:r>
            <a:endParaRPr kumimoji="1" lang="zh-TW" sz="32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2132856"/>
            <a:ext cx="8229600" cy="1143000"/>
          </a:xfrm>
        </p:spPr>
        <p:txBody>
          <a:bodyPr anchor="ctr"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學生發表自己創意作品及心得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</a:pPr>
            <a:r>
              <a:rPr kumimoji="1" lang="zh-TW" altLang="zh-TW" b="1" dirty="0" smtClean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參考資料</a:t>
            </a:r>
            <a:endParaRPr kumimoji="1" lang="zh-TW" altLang="zh-TW" sz="800" dirty="0" smtClean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200774" y="1460643"/>
            <a:ext cx="7943226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endParaRPr kumimoji="1" lang="zh-TW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科學教育月刊，第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231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期，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91~93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頁。</a:t>
            </a:r>
            <a:endParaRPr kumimoji="1" lang="zh-TW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錫金屬創作上手指南，黃淑蘭，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國家圖書館出版品，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2015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年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4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月</a:t>
            </a:r>
            <a:endParaRPr kumimoji="1" lang="zh-TW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消失的湯匙，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Sam Kean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著，</a:t>
            </a:r>
            <a:r>
              <a:rPr kumimoji="1" lang="en-US" altLang="zh-TW" sz="32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kumimoji="1" lang="en-US" altLang="zh-TW" sz="3200" b="1" dirty="0"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大塊文化出版，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2011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年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7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月</a:t>
            </a:r>
            <a:endParaRPr kumimoji="1" lang="zh-TW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門德列夫之夢，保羅．史查森著，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/>
            </a:r>
            <a:b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</a:b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究竟出版社，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2003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年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3</a:t>
            </a: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月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金屬工藝入門－玩金術，趙丹綺及王意婷著，練丹場珠寶金工工作室，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  <a:cs typeface="Arial Unicode MS" pitchFamily="34" charset="-120"/>
              </a:rPr>
              <a:t>2009</a:t>
            </a:r>
            <a:r>
              <a:rPr kumimoji="1" lang="en-US" altLang="zh-TW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中國青銅器時代</a:t>
            </a:r>
          </a:p>
        </p:txBody>
      </p:sp>
      <p:pic>
        <p:nvPicPr>
          <p:cNvPr id="5122" name="Picture 2" descr="D:\user\Desktop\1280px-Defang_Din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/>
          <a:srcRect l="7514"/>
          <a:stretch/>
        </p:blipFill>
        <p:spPr bwMode="auto">
          <a:xfrm>
            <a:off x="2915816" y="3865116"/>
            <a:ext cx="3567321" cy="289286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403648" y="1556792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青銅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zh-TW" altLang="en-US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銅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和</a:t>
            </a:r>
            <a:r>
              <a:rPr lang="zh-TW" altLang="en-US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錫合金</a:t>
            </a:r>
            <a:r>
              <a:rPr lang="zh-TW" altLang="zh-TW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因為其顏色</a:t>
            </a:r>
            <a:r>
              <a:rPr lang="zh-TW" altLang="zh-TW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青灰，故名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青銅</a:t>
            </a:r>
            <a:endParaRPr lang="en-US" altLang="zh-TW" sz="36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青銅</a:t>
            </a:r>
            <a:r>
              <a:rPr lang="zh-TW" altLang="zh-TW" sz="3600" b="1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熔點</a:t>
            </a: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低</a:t>
            </a: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3600" b="1" dirty="0">
                <a:latin typeface="微軟正黑體" pitchFamily="34" charset="-120"/>
                <a:ea typeface="微軟正黑體" pitchFamily="34" charset="-120"/>
              </a:rPr>
              <a:t>約為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800</a:t>
            </a:r>
            <a:r>
              <a:rPr lang="zh-TW" altLang="zh-TW" sz="3600" b="1" dirty="0">
                <a:latin typeface="微軟正黑體" pitchFamily="34" charset="-120"/>
                <a:ea typeface="微軟正黑體" pitchFamily="34" charset="-120"/>
              </a:rPr>
              <a:t>℃，硬度又高，所以容易熔化和鑄造</a:t>
            </a: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成型</a:t>
            </a:r>
            <a:endParaRPr lang="zh-TW" altLang="en-US" sz="36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zh-TW" altLang="en-US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馬來西亞的錫製品</a:t>
            </a:r>
          </a:p>
        </p:txBody>
      </p:sp>
      <p:pic>
        <p:nvPicPr>
          <p:cNvPr id="6146" name="Picture 2" descr="D:\user\Desktop\Candlestick_made_of_Tin_by_Royal_Selango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915816" y="2996952"/>
            <a:ext cx="3994960" cy="2996221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547664" y="1700808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最有價值的錫製品是含有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97%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的錫，加上少許銅的混合體，所完成的作品</a:t>
            </a:r>
            <a:endParaRPr lang="zh-TW" altLang="en-US" sz="3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35608" y="407566"/>
            <a:ext cx="7498080" cy="1143000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Chemistry</a:t>
            </a:r>
            <a:r>
              <a:rPr lang="zh-TW" altLang="zh-TW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玩金術</a:t>
            </a:r>
            <a:r>
              <a:rPr lang="en-US" altLang="zh-TW" b="1" dirty="0" smtClean="0">
                <a:solidFill>
                  <a:srgbClr val="0070C0"/>
                </a:solidFill>
                <a:latin typeface="Aharoni"/>
                <a:ea typeface="微軟正黑體" pitchFamily="34" charset="-120"/>
                <a:cs typeface="Aharoni"/>
              </a:rPr>
              <a:t>­</a:t>
            </a:r>
            <a:r>
              <a:rPr lang="zh-TW" altLang="en-US" b="1" dirty="0" smtClean="0">
                <a:solidFill>
                  <a:srgbClr val="0070C0"/>
                </a:solidFill>
                <a:latin typeface="Aharoni"/>
                <a:ea typeface="微軟正黑體" pitchFamily="34" charset="-120"/>
                <a:cs typeface="Aharoni"/>
              </a:rPr>
              <a:t>錫金屬實作</a:t>
            </a:r>
            <a:endParaRPr lang="zh-TW" altLang="en-US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5608" y="1580728"/>
            <a:ext cx="7498080" cy="4800600"/>
          </a:xfrm>
        </p:spPr>
        <p:txBody>
          <a:bodyPr/>
          <a:lstStyle/>
          <a:p>
            <a:pPr marL="82296" indent="0">
              <a:buNone/>
            </a:pP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以</a:t>
            </a:r>
            <a:r>
              <a:rPr lang="zh-TW" altLang="zh-TW" sz="36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錫金屬為</a:t>
            </a:r>
            <a:r>
              <a:rPr lang="zh-TW" altLang="zh-TW" sz="36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例</a:t>
            </a:r>
            <a:r>
              <a:rPr lang="zh-TW" altLang="en-US" sz="3600" b="1" dirty="0" smtClean="0">
                <a:solidFill>
                  <a:srgbClr val="C00000"/>
                </a:solidFill>
                <a:latin typeface="新細明體"/>
                <a:ea typeface="新細明體"/>
              </a:rPr>
              <a:t>：</a:t>
            </a:r>
            <a:endParaRPr lang="en-US" altLang="zh-TW" sz="3600" b="1" dirty="0" smtClean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3400" indent="-452438">
              <a:buClrTx/>
              <a:buFont typeface="+mj-lt"/>
              <a:buAutoNum type="arabicPeriod"/>
            </a:pPr>
            <a:r>
              <a:rPr lang="zh-TW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透過實作了解金屬</a:t>
            </a:r>
            <a:r>
              <a:rPr lang="zh-TW" altLang="en-US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特性</a:t>
            </a:r>
            <a:endParaRPr lang="en-US" altLang="zh-TW" sz="3600" b="1" dirty="0" smtClean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33400" indent="-452438">
              <a:buClrTx/>
              <a:buFont typeface="+mj-lt"/>
              <a:buAutoNum type="arabicPeriod"/>
            </a:pPr>
            <a:r>
              <a:rPr lang="zh-TW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將</a:t>
            </a:r>
            <a:r>
              <a:rPr lang="zh-TW" altLang="zh-TW" sz="36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日常生活</a:t>
            </a:r>
            <a:r>
              <a:rPr lang="zh-TW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器材</a:t>
            </a:r>
            <a:r>
              <a:rPr lang="zh-TW" altLang="en-US" sz="3600" b="1" dirty="0" smtClean="0">
                <a:solidFill>
                  <a:srgbClr val="00B050"/>
                </a:solidFill>
                <a:latin typeface="新細明體"/>
                <a:ea typeface="新細明體"/>
              </a:rPr>
              <a:t>：</a:t>
            </a:r>
            <a:r>
              <a:rPr lang="zh-TW" altLang="en-US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免洗杯</a:t>
            </a:r>
            <a:r>
              <a:rPr lang="en-US" altLang="zh-TW" sz="3600" b="1" dirty="0" smtClean="0">
                <a:solidFill>
                  <a:srgbClr val="00B050"/>
                </a:solidFill>
                <a:latin typeface="新細明體"/>
                <a:ea typeface="新細明體"/>
              </a:rPr>
              <a:t>､</a:t>
            </a:r>
            <a:r>
              <a:rPr lang="zh-TW" altLang="en-US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不鏽鋼湯匙及鋁箔紙</a:t>
            </a:r>
            <a:r>
              <a:rPr lang="en-US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……</a:t>
            </a:r>
            <a:r>
              <a:rPr lang="zh-TW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改造成工具</a:t>
            </a:r>
            <a:r>
              <a:rPr lang="en-US" altLang="zh-TW" sz="3600" b="1" dirty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用以</a:t>
            </a:r>
            <a:r>
              <a:rPr lang="zh-TW" altLang="en-US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熔</a:t>
            </a:r>
            <a:r>
              <a:rPr lang="zh-TW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解金屬</a:t>
            </a:r>
            <a:r>
              <a:rPr lang="zh-TW" altLang="en-US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及</a:t>
            </a:r>
            <a:r>
              <a:rPr lang="zh-TW" altLang="zh-TW" sz="36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自製模具</a:t>
            </a:r>
            <a:endParaRPr lang="en-US" altLang="zh-TW" sz="3600" b="1" dirty="0" smtClean="0">
              <a:solidFill>
                <a:srgbClr val="00B05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82296" indent="0">
              <a:buNone/>
            </a:pPr>
            <a:r>
              <a:rPr lang="zh-TW" altLang="zh-TW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創作</a:t>
            </a:r>
            <a:r>
              <a:rPr lang="zh-TW" altLang="zh-TW" sz="40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獨一無二的藝術</a:t>
            </a:r>
            <a:r>
              <a:rPr lang="zh-TW" altLang="zh-TW" sz="4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作品！</a:t>
            </a:r>
            <a:endParaRPr lang="zh-TW" altLang="zh-TW" sz="40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96646" indent="-514350">
              <a:buFont typeface="+mj-lt"/>
              <a:buAutoNum type="arabicPeriod"/>
            </a:pP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錫的一般性質</a:t>
            </a:r>
            <a:br>
              <a:rPr lang="zh-TW" altLang="zh-TW" b="1" dirty="0">
                <a:latin typeface="微軟正黑體" pitchFamily="34" charset="-120"/>
                <a:ea typeface="微軟正黑體" pitchFamily="34" charset="-120"/>
              </a:rPr>
            </a:b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96646" indent="-514350">
              <a:buClrTx/>
              <a:buFont typeface="+mj-lt"/>
              <a:buAutoNum type="arabicPeriod"/>
            </a:pPr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化學符號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Sn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，原子序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50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與碳、矽、鍺等同</a:t>
            </a:r>
            <a:r>
              <a:rPr lang="en-US" altLang="zh-TW" b="1" dirty="0" err="1" smtClean="0">
                <a:latin typeface="微軟正黑體" pitchFamily="34" charset="-120"/>
                <a:ea typeface="微軟正黑體" pitchFamily="34" charset="-120"/>
              </a:rPr>
              <a:t>族金屬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596646" indent="-514350">
              <a:buClrTx/>
              <a:buFont typeface="+mj-lt"/>
              <a:buAutoNum type="arabicPeriod"/>
            </a:pP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銀色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的金屬光澤，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且有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良好的伸展性，活性比鐵要小，在空氣中不易氧化，因此常被用來作為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其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他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金屬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的防鏽表面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處理。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596646" indent="-514350">
              <a:buClrTx/>
              <a:buFont typeface="+mj-lt"/>
              <a:buAutoNum type="arabicPeriod"/>
            </a:pP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錫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的重要應用是製合金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，例如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：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青銅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、焊錫、鑄字合金、低熔點合金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等。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596646" indent="-514350">
              <a:buClrTx/>
              <a:buFont typeface="+mj-lt"/>
              <a:buAutoNum type="arabicPeriod"/>
            </a:pP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其中最為熟悉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是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製作</a:t>
            </a:r>
            <a:r>
              <a:rPr lang="zh-TW" altLang="zh-TW" b="1" dirty="0" smtClean="0">
                <a:latin typeface="微軟正黑體" pitchFamily="34" charset="-120"/>
                <a:ea typeface="微軟正黑體" pitchFamily="34" charset="-120"/>
              </a:rPr>
              <a:t>馬口鐵</a:t>
            </a:r>
            <a:endParaRPr lang="zh-TW" altLang="zh-TW" b="1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9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49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zh-TW" altLang="zh-TW" sz="49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馬口鐵</a:t>
            </a:r>
            <a:r>
              <a:rPr lang="zh-TW" altLang="en-US" sz="49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的製法及</a:t>
            </a:r>
            <a:r>
              <a:rPr lang="zh-TW" altLang="en-US" sz="49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應用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9632" y="1772816"/>
            <a:ext cx="7812360" cy="2168533"/>
          </a:xfrm>
        </p:spPr>
        <p:txBody>
          <a:bodyPr>
            <a:normAutofit/>
          </a:bodyPr>
          <a:lstStyle/>
          <a:p>
            <a:pPr marL="533400" indent="-452438">
              <a:buClrTx/>
              <a:buFont typeface="+mj-lt"/>
              <a:buAutoNum type="arabicPeriod"/>
            </a:pPr>
            <a:r>
              <a:rPr lang="zh-TW" altLang="en-US" sz="3600" b="1" dirty="0" smtClean="0">
                <a:latin typeface="微軟正黑體" pitchFamily="34" charset="-120"/>
                <a:ea typeface="微軟正黑體" pitchFamily="34" charset="-120"/>
              </a:rPr>
              <a:t>製法：</a:t>
            </a: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在鐵表面鍍上一層錫保護層。</a:t>
            </a:r>
            <a:endParaRPr lang="en-US" altLang="zh-TW" sz="3600" b="1" dirty="0" smtClean="0">
              <a:latin typeface="微軟正黑體" pitchFamily="34" charset="-120"/>
              <a:ea typeface="微軟正黑體" pitchFamily="34" charset="-120"/>
            </a:endParaRPr>
          </a:p>
          <a:p>
            <a:pPr marL="533400" indent="-452438">
              <a:buClrTx/>
              <a:buFont typeface="+mj-lt"/>
              <a:buAutoNum type="arabicPeriod"/>
            </a:pPr>
            <a:r>
              <a:rPr lang="zh-TW" altLang="zh-TW" sz="3600" b="1" dirty="0" smtClean="0">
                <a:latin typeface="微軟正黑體" pitchFamily="34" charset="-120"/>
                <a:ea typeface="微軟正黑體" pitchFamily="34" charset="-120"/>
              </a:rPr>
              <a:t>馬口鐵被大量應用於罐頭工業。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 descr="D:\user\Desktop\06908ed4a9a43a448dfffbf958a605f1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2964794"/>
            <a:ext cx="4960950" cy="3720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1640" y="274320"/>
            <a:ext cx="7498080" cy="1143000"/>
          </a:xfrm>
        </p:spPr>
        <p:txBody>
          <a:bodyPr anchor="ctr">
            <a:normAutofit/>
          </a:bodyPr>
          <a:lstStyle/>
          <a:p>
            <a:r>
              <a:rPr lang="zh-TW" altLang="zh-TW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錫</a:t>
            </a:r>
            <a:r>
              <a:rPr lang="zh-TW" altLang="en-US" sz="4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的同素異形體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1402348"/>
            <a:ext cx="7825852" cy="17543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962">
              <a:spcBef>
                <a:spcPts val="600"/>
              </a:spcBef>
              <a:buSzPct val="80000"/>
            </a:pPr>
            <a:r>
              <a:rPr lang="zh-TW" sz="3600" b="1" dirty="0">
                <a:latin typeface="微軟正黑體" pitchFamily="34" charset="-120"/>
                <a:ea typeface="微軟正黑體" pitchFamily="34" charset="-120"/>
              </a:rPr>
              <a:t>常溫常壓下錫有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2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種同素異形體，主要是以灰錫（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α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錫）、白錫（</a:t>
            </a:r>
            <a:r>
              <a:rPr lang="en-US" altLang="zh-TW" sz="3600" b="1" dirty="0">
                <a:latin typeface="微軟正黑體" pitchFamily="34" charset="-120"/>
                <a:ea typeface="微軟正黑體" pitchFamily="34" charset="-120"/>
              </a:rPr>
              <a:t>β</a:t>
            </a:r>
            <a:r>
              <a:rPr lang="zh-TW" altLang="en-US" sz="3600" b="1" dirty="0">
                <a:latin typeface="微軟正黑體" pitchFamily="34" charset="-120"/>
                <a:ea typeface="微軟正黑體" pitchFamily="34" charset="-120"/>
              </a:rPr>
              <a:t>錫）的狀態存在。</a:t>
            </a:r>
            <a:endParaRPr lang="en-US" altLang="zh-TW" sz="36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6" name="Picture 2" descr="D:\user\Desktop\1280px-Sn-Alpha-Bet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4943" y="3166672"/>
            <a:ext cx="4155724" cy="2561615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2267744" y="5805264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左圖為白錫，右圖為灰錫</a:t>
            </a:r>
            <a:endParaRPr lang="zh-TW" altLang="en-US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1900</TotalTime>
  <Words>1155</Words>
  <Application>Microsoft Office PowerPoint</Application>
  <PresentationFormat>如螢幕大小 (4:3)</PresentationFormat>
  <Paragraphs>145</Paragraphs>
  <Slides>32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夏至</vt:lpstr>
      <vt:lpstr>「都是鈕扣惹的禍？」</vt:lpstr>
      <vt:lpstr>前言</vt:lpstr>
      <vt:lpstr>軍隊士兵所穿的外套、長褲甚至軍靴的鈕扣都是錫製的</vt:lpstr>
      <vt:lpstr>中國青銅器時代</vt:lpstr>
      <vt:lpstr>馬來西亞的錫製品</vt:lpstr>
      <vt:lpstr>Chemistry玩金術­錫金屬實作</vt:lpstr>
      <vt:lpstr> 錫的一般性質 </vt:lpstr>
      <vt:lpstr> 馬口鐵的製法及應用 </vt:lpstr>
      <vt:lpstr>錫的同素異形體</vt:lpstr>
      <vt:lpstr>白錫與灰錫的差別？</vt:lpstr>
      <vt:lpstr>什麼是錫疫？</vt:lpstr>
      <vt:lpstr>錫的化學性質</vt:lpstr>
      <vt:lpstr> 煉金術基礎工具及材料 </vt:lpstr>
      <vt:lpstr>實驗步驟</vt:lpstr>
      <vt:lpstr>PowerPoint 簡報</vt:lpstr>
      <vt:lpstr>3.創意作品DIY</vt:lpstr>
      <vt:lpstr>3.創意作品DIY</vt:lpstr>
      <vt:lpstr>校園植物種子做成錫金屬成品</vt:lpstr>
      <vt:lpstr> 延伸實驗應用─異材質結合 </vt:lpstr>
      <vt:lpstr>PowerPoint 簡報</vt:lpstr>
      <vt:lpstr>師生共同討論創作</vt:lpstr>
      <vt:lpstr>各組成品展示及報告─創意亮點</vt:lpstr>
      <vt:lpstr>利用工具將錫製品加工及製模</vt:lpstr>
      <vt:lpstr> 延伸應用─銅蝕雕創作 </vt:lpstr>
      <vt:lpstr> 實驗原理 </vt:lpstr>
      <vt:lpstr> 器材及藥品 </vt:lpstr>
      <vt:lpstr> 實驗步驟 </vt:lpstr>
      <vt:lpstr> 實驗步驟 </vt:lpstr>
      <vt:lpstr>銅蝕雕實驗器材準備</vt:lpstr>
      <vt:lpstr>學生銅蝕雕作品</vt:lpstr>
      <vt:lpstr>學生發表自己創意作品及心得</vt:lpstr>
      <vt:lpstr>參考資料</vt:lpstr>
    </vt:vector>
  </TitlesOfParts>
  <Company>LT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「都是鈕扣惹的禍？」</dc:title>
  <dc:creator/>
  <cp:lastModifiedBy>雨謙</cp:lastModifiedBy>
  <cp:revision>66</cp:revision>
  <dcterms:created xsi:type="dcterms:W3CDTF">2016-12-24T09:24:39Z</dcterms:created>
  <dcterms:modified xsi:type="dcterms:W3CDTF">2017-02-09T04:27:17Z</dcterms:modified>
</cp:coreProperties>
</file>