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"/>
  </p:notesMasterIdLst>
  <p:sldIdLst>
    <p:sldId id="256" r:id="rId2"/>
    <p:sldId id="257" r:id="rId3"/>
    <p:sldId id="264" r:id="rId4"/>
    <p:sldId id="258" r:id="rId5"/>
    <p:sldId id="259" r:id="rId6"/>
    <p:sldId id="260" r:id="rId7"/>
    <p:sldId id="262" r:id="rId8"/>
  </p:sldIdLst>
  <p:sldSz cx="9144000" cy="6858000" type="screen4x3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7DF18680-E054-41AD-8BC1-D1AEF772440D}" styleName="中等深淺樣式 2 - 輔色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2797" autoAdjust="0"/>
  </p:normalViewPr>
  <p:slideViewPr>
    <p:cSldViewPr>
      <p:cViewPr>
        <p:scale>
          <a:sx n="100" d="100"/>
          <a:sy n="100" d="100"/>
        </p:scale>
        <p:origin x="-1308" y="-15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B9E6EC4-168B-4235-AF52-E9DB3FA3ECF1}" type="datetimeFigureOut">
              <a:rPr lang="zh-TW" altLang="en-US" smtClean="0"/>
              <a:t>2017/2/10</a:t>
            </a:fld>
            <a:endParaRPr lang="zh-TW" altLang="en-US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TW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4482F6F-0E7E-483B-955E-F56AE4F7ECA6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92036372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en-US" dirty="0" smtClean="0"/>
              <a:t>圖片來源：</a:t>
            </a:r>
            <a:r>
              <a:rPr lang="en-US" altLang="zh-TW" dirty="0" smtClean="0"/>
              <a:t>http://</a:t>
            </a:r>
            <a:r>
              <a:rPr lang="en-US" altLang="zh-TW" dirty="0" err="1" smtClean="0"/>
              <a:t>tw.gigacircle.com</a:t>
            </a:r>
            <a:r>
              <a:rPr lang="en-US" altLang="zh-TW" dirty="0" smtClean="0"/>
              <a:t>/1580592-1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482F6F-0E7E-483B-955E-F56AE4F7ECA6}" type="slidenum">
              <a:rPr lang="zh-TW" altLang="en-US" smtClean="0"/>
              <a:t>2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1669282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en-US" dirty="0" smtClean="0"/>
              <a:t>圖片來源：</a:t>
            </a:r>
            <a:r>
              <a:rPr lang="en-US" altLang="zh-TW" dirty="0" smtClean="0"/>
              <a:t>https://s-media-cache-</a:t>
            </a:r>
            <a:r>
              <a:rPr lang="en-US" altLang="zh-TW" dirty="0" err="1" smtClean="0"/>
              <a:t>ak0.pinimg.com</a:t>
            </a:r>
            <a:r>
              <a:rPr lang="en-US" altLang="zh-TW" dirty="0" smtClean="0"/>
              <a:t>/</a:t>
            </a:r>
            <a:r>
              <a:rPr lang="en-US" altLang="zh-TW" dirty="0" err="1" smtClean="0"/>
              <a:t>736x</a:t>
            </a:r>
            <a:r>
              <a:rPr lang="en-US" altLang="zh-TW" dirty="0" smtClean="0"/>
              <a:t>/59/80/bb/</a:t>
            </a:r>
            <a:r>
              <a:rPr lang="en-US" altLang="zh-TW" dirty="0" err="1" smtClean="0"/>
              <a:t>5980bb1530cb1bfb79d651c87a6c06cf.jpg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482F6F-0E7E-483B-955E-F56AE4F7ECA6}" type="slidenum">
              <a:rPr lang="zh-TW" altLang="en-US" smtClean="0"/>
              <a:t>3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16902526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TW" altLang="en-US" dirty="0" smtClean="0"/>
              <a:t>圖片來源：</a:t>
            </a:r>
            <a:r>
              <a:rPr lang="en-US" altLang="zh-TW" sz="1200" dirty="0" smtClean="0">
                <a:solidFill>
                  <a:srgbClr val="FF0000"/>
                </a:solidFill>
              </a:rPr>
              <a:t>https://</a:t>
            </a:r>
            <a:r>
              <a:rPr lang="en-US" altLang="zh-TW" sz="1200" dirty="0" err="1" smtClean="0">
                <a:solidFill>
                  <a:srgbClr val="FF0000"/>
                </a:solidFill>
              </a:rPr>
              <a:t>perpustakaancyber.blogspot.tw</a:t>
            </a:r>
            <a:r>
              <a:rPr lang="en-US" altLang="zh-TW" sz="1200" dirty="0" smtClean="0">
                <a:solidFill>
                  <a:srgbClr val="FF0000"/>
                </a:solidFill>
              </a:rPr>
              <a:t>/2013/07/jenis-dan-metode-titrasi-cara-melakukan-yang-baik-dan-benar.html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482F6F-0E7E-483B-955E-F56AE4F7ECA6}" type="slidenum">
              <a:rPr lang="zh-TW" altLang="en-US" smtClean="0"/>
              <a:t>4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02661288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85800" y="3356992"/>
            <a:ext cx="7772400" cy="1470025"/>
          </a:xfrm>
        </p:spPr>
        <p:txBody>
          <a:bodyPr>
            <a:noAutofit/>
          </a:bodyPr>
          <a:lstStyle>
            <a:lvl1pPr algn="l">
              <a:defRPr sz="9600"/>
            </a:lvl1pPr>
          </a:lstStyle>
          <a:p>
            <a:r>
              <a:rPr lang="zh-TW" altLang="en-US" dirty="0" smtClean="0"/>
              <a:t>按一下以編輯母片標題樣式</a:t>
            </a:r>
            <a:endParaRPr lang="zh-TW" altLang="en-US" dirty="0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683568" y="2636912"/>
            <a:ext cx="7776864" cy="648072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 dirty="0" smtClean="0"/>
              <a:t>按一下以編輯母片副標題樣式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30268718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按一下以編輯母片標題樣式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dirty="0" smtClean="0"/>
              <a:t>按一下以編輯母片文字樣式</a:t>
            </a:r>
          </a:p>
          <a:p>
            <a:pPr lvl="1"/>
            <a:r>
              <a:rPr lang="zh-TW" altLang="en-US" dirty="0" smtClean="0"/>
              <a:t>第二層</a:t>
            </a:r>
          </a:p>
          <a:p>
            <a:pPr lvl="2"/>
            <a:r>
              <a:rPr lang="zh-TW" altLang="en-US" dirty="0" smtClean="0"/>
              <a:t>第三層</a:t>
            </a:r>
          </a:p>
          <a:p>
            <a:pPr lvl="3"/>
            <a:r>
              <a:rPr lang="zh-TW" altLang="en-US" dirty="0" smtClean="0"/>
              <a:t>第四層</a:t>
            </a:r>
          </a:p>
          <a:p>
            <a:pPr lvl="4"/>
            <a:r>
              <a:rPr lang="zh-TW" altLang="en-US" dirty="0" smtClean="0"/>
              <a:t>第五層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48268362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</p:spTree>
    <p:extLst>
      <p:ext uri="{BB962C8B-B14F-4D97-AF65-F5344CB8AC3E}">
        <p14:creationId xmlns:p14="http://schemas.microsoft.com/office/powerpoint/2010/main" val="7893146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0721849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1721360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8456982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275644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pic>
        <p:nvPicPr>
          <p:cNvPr id="4" name="Picture 8" descr="\\Filesrvtp\資源分享\07企編處\A06企編三處\B02編三部\B04部內共同會議\公版\龍騰文化LOGO(黑字).png"/>
          <p:cNvPicPr>
            <a:picLocks noChangeAspect="1" noChangeArrowheads="1"/>
          </p:cNvPicPr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6550" y="6487368"/>
            <a:ext cx="1008063" cy="25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矩形 4"/>
          <p:cNvSpPr/>
          <p:nvPr userDrawn="1"/>
        </p:nvSpPr>
        <p:spPr>
          <a:xfrm>
            <a:off x="0" y="0"/>
            <a:ext cx="251520" cy="685800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6" name="矩形 5"/>
          <p:cNvSpPr/>
          <p:nvPr userDrawn="1"/>
        </p:nvSpPr>
        <p:spPr>
          <a:xfrm>
            <a:off x="247644" y="0"/>
            <a:ext cx="144016" cy="685800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7" name="矩形 6"/>
          <p:cNvSpPr/>
          <p:nvPr userDrawn="1"/>
        </p:nvSpPr>
        <p:spPr>
          <a:xfrm>
            <a:off x="391660" y="0"/>
            <a:ext cx="90010" cy="685800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6718804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b="1" kern="1200">
          <a:solidFill>
            <a:schemeClr val="tx1"/>
          </a:solidFill>
          <a:latin typeface="微軟正黑體" panose="020B0604030504040204" pitchFamily="34" charset="-120"/>
          <a:ea typeface="微軟正黑體" panose="020B0604030504040204" pitchFamily="34" charset="-120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b="1" kern="1200">
          <a:solidFill>
            <a:schemeClr val="tx1"/>
          </a:solidFill>
          <a:latin typeface="微軟正黑體" panose="020B0604030504040204" pitchFamily="34" charset="-120"/>
          <a:ea typeface="微軟正黑體" panose="020B0604030504040204" pitchFamily="34" charset="-120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b="1" kern="1200">
          <a:solidFill>
            <a:schemeClr val="tx1"/>
          </a:solidFill>
          <a:latin typeface="微軟正黑體" panose="020B0604030504040204" pitchFamily="34" charset="-120"/>
          <a:ea typeface="微軟正黑體" panose="020B0604030504040204" pitchFamily="34" charset="-120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b="1" kern="1200">
          <a:solidFill>
            <a:schemeClr val="tx1"/>
          </a:solidFill>
          <a:latin typeface="微軟正黑體" panose="020B0604030504040204" pitchFamily="34" charset="-120"/>
          <a:ea typeface="微軟正黑體" panose="020B0604030504040204" pitchFamily="34" charset="-120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b="1" kern="1200">
          <a:solidFill>
            <a:schemeClr val="tx1"/>
          </a:solidFill>
          <a:latin typeface="微軟正黑體" panose="020B0604030504040204" pitchFamily="34" charset="-120"/>
          <a:ea typeface="微軟正黑體" panose="020B0604030504040204" pitchFamily="34" charset="-120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b="1" kern="1200">
          <a:solidFill>
            <a:schemeClr val="tx1"/>
          </a:solidFill>
          <a:latin typeface="微軟正黑體" panose="020B0604030504040204" pitchFamily="34" charset="-120"/>
          <a:ea typeface="微軟正黑體" panose="020B0604030504040204" pitchFamily="34" charset="-120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png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2129\Desktop\首頁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48680"/>
            <a:ext cx="9144000" cy="2578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755576" y="3126780"/>
            <a:ext cx="7704856" cy="3619128"/>
          </a:xfrm>
        </p:spPr>
        <p:txBody>
          <a:bodyPr/>
          <a:lstStyle/>
          <a:p>
            <a:pPr algn="ctr"/>
            <a:r>
              <a:rPr lang="zh-TW" altLang="en-US" dirty="0" smtClean="0">
                <a:solidFill>
                  <a:schemeClr val="accent4">
                    <a:lumMod val="50000"/>
                  </a:schemeClr>
                </a:solidFill>
              </a:rPr>
              <a:t>血跡型態分析</a:t>
            </a:r>
            <a:r>
              <a:rPr lang="en-US" altLang="zh-TW" dirty="0" smtClean="0">
                <a:solidFill>
                  <a:schemeClr val="accent4">
                    <a:lumMod val="50000"/>
                  </a:schemeClr>
                </a:solidFill>
              </a:rPr>
              <a:t/>
            </a:r>
            <a:br>
              <a:rPr lang="en-US" altLang="zh-TW" dirty="0" smtClean="0">
                <a:solidFill>
                  <a:schemeClr val="accent4">
                    <a:lumMod val="50000"/>
                  </a:schemeClr>
                </a:solidFill>
              </a:rPr>
            </a:br>
            <a:r>
              <a:rPr lang="en-US" altLang="zh-TW" sz="2800" dirty="0" smtClean="0">
                <a:solidFill>
                  <a:schemeClr val="accent4">
                    <a:lumMod val="75000"/>
                  </a:schemeClr>
                </a:solidFill>
              </a:rPr>
              <a:t/>
            </a:r>
            <a:br>
              <a:rPr lang="en-US" altLang="zh-TW" sz="2800" dirty="0" smtClean="0">
                <a:solidFill>
                  <a:schemeClr val="accent4">
                    <a:lumMod val="75000"/>
                  </a:schemeClr>
                </a:solidFill>
              </a:rPr>
            </a:br>
            <a:r>
              <a:rPr lang="en-US" altLang="zh-TW" sz="2800" dirty="0" smtClean="0">
                <a:solidFill>
                  <a:schemeClr val="accent4">
                    <a:lumMod val="75000"/>
                  </a:schemeClr>
                </a:solidFill>
              </a:rPr>
              <a:t/>
            </a:r>
            <a:br>
              <a:rPr lang="en-US" altLang="zh-TW" sz="2800" dirty="0" smtClean="0">
                <a:solidFill>
                  <a:schemeClr val="accent4">
                    <a:lumMod val="75000"/>
                  </a:schemeClr>
                </a:solidFill>
              </a:rPr>
            </a:br>
            <a:r>
              <a:rPr lang="zh-TW" altLang="en-US" sz="2800" dirty="0">
                <a:solidFill>
                  <a:schemeClr val="tx1">
                    <a:tint val="75000"/>
                  </a:schemeClr>
                </a:solidFill>
              </a:rPr>
              <a:t>新北市立明德高中</a:t>
            </a:r>
            <a:r>
              <a:rPr lang="zh-TW" altLang="en-US" sz="2800" dirty="0" smtClean="0">
                <a:solidFill>
                  <a:schemeClr val="tx1">
                    <a:tint val="75000"/>
                  </a:schemeClr>
                </a:solidFill>
                <a:cs typeface="+mn-cs"/>
              </a:rPr>
              <a:t>／趙振良 老師</a:t>
            </a:r>
            <a:endParaRPr lang="zh-TW" altLang="en-US" sz="6000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899592" y="2132856"/>
            <a:ext cx="7488832" cy="648072"/>
          </a:xfrm>
        </p:spPr>
        <p:txBody>
          <a:bodyPr/>
          <a:lstStyle/>
          <a:p>
            <a:r>
              <a:rPr lang="zh-TW" altLang="en-US" dirty="0" smtClean="0">
                <a:solidFill>
                  <a:schemeClr val="tx1"/>
                </a:solidFill>
              </a:rPr>
              <a:t>探究與實作教案</a:t>
            </a:r>
            <a:endParaRPr lang="zh-TW" alt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51026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 idx="4294967295"/>
          </p:nvPr>
        </p:nvSpPr>
        <p:spPr>
          <a:xfrm>
            <a:off x="446856" y="274638"/>
            <a:ext cx="8229600" cy="1143000"/>
          </a:xfrm>
        </p:spPr>
        <p:txBody>
          <a:bodyPr>
            <a:normAutofit/>
          </a:bodyPr>
          <a:lstStyle/>
          <a:p>
            <a:r>
              <a:rPr lang="zh-TW" altLang="en-US" dirty="0">
                <a:solidFill>
                  <a:srgbClr val="7030A0"/>
                </a:solidFill>
              </a:rPr>
              <a:t>血液</a:t>
            </a:r>
            <a:r>
              <a:rPr lang="zh-TW" altLang="en-US" dirty="0" smtClean="0">
                <a:solidFill>
                  <a:srgbClr val="7030A0"/>
                </a:solidFill>
              </a:rPr>
              <a:t>組成</a:t>
            </a:r>
            <a:endParaRPr lang="zh-TW" altLang="en-US" dirty="0">
              <a:solidFill>
                <a:srgbClr val="7030A0"/>
              </a:solidFill>
            </a:endParaRP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1340768"/>
            <a:ext cx="6048672" cy="51925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216863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>
                <a:solidFill>
                  <a:srgbClr val="7030A0"/>
                </a:solidFill>
              </a:rPr>
              <a:t>垂直滴落血液型態</a:t>
            </a:r>
          </a:p>
        </p:txBody>
      </p:sp>
      <p:pic>
        <p:nvPicPr>
          <p:cNvPr id="5" name="內容版面配置區 4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7704" y="1268760"/>
            <a:ext cx="5328592" cy="5328592"/>
          </a:xfrm>
        </p:spPr>
      </p:pic>
    </p:spTree>
    <p:extLst>
      <p:ext uri="{BB962C8B-B14F-4D97-AF65-F5344CB8AC3E}">
        <p14:creationId xmlns:p14="http://schemas.microsoft.com/office/powerpoint/2010/main" val="41554188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 idx="4294967295"/>
          </p:nvPr>
        </p:nvSpPr>
        <p:spPr>
          <a:xfrm>
            <a:off x="446856" y="274638"/>
            <a:ext cx="8229600" cy="1143000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dirty="0">
                <a:solidFill>
                  <a:srgbClr val="7030A0"/>
                </a:solidFill>
              </a:rPr>
              <a:t>實驗設計</a:t>
            </a:r>
          </a:p>
        </p:txBody>
      </p:sp>
      <p:pic>
        <p:nvPicPr>
          <p:cNvPr id="16" name="Picture 2" descr="相關圖片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2676"/>
          <a:stretch/>
        </p:blipFill>
        <p:spPr bwMode="auto">
          <a:xfrm>
            <a:off x="3492058" y="1484784"/>
            <a:ext cx="2057319" cy="47807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4" descr="「針」的圖片搜尋結果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7507"/>
          <a:stretch/>
        </p:blipFill>
        <p:spPr bwMode="auto">
          <a:xfrm>
            <a:off x="541704" y="3208015"/>
            <a:ext cx="2950354" cy="23843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9" name="直線單箭頭接點 18"/>
          <p:cNvCxnSpPr/>
          <p:nvPr/>
        </p:nvCxnSpPr>
        <p:spPr>
          <a:xfrm flipH="1" flipV="1">
            <a:off x="3257600" y="3717032"/>
            <a:ext cx="1440160" cy="175945"/>
          </a:xfrm>
          <a:prstGeom prst="straightConnector1">
            <a:avLst/>
          </a:prstGeom>
          <a:ln w="57150">
            <a:solidFill>
              <a:srgbClr val="FF0000"/>
            </a:solidFill>
            <a:prstDash val="sysDot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3" name="Picture 6" descr="「紙」的圖片搜尋結果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49377" y="2472069"/>
            <a:ext cx="3240361" cy="24899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" name="矩形 23"/>
          <p:cNvSpPr/>
          <p:nvPr/>
        </p:nvSpPr>
        <p:spPr>
          <a:xfrm>
            <a:off x="4139952" y="4653136"/>
            <a:ext cx="1265409" cy="504056"/>
          </a:xfrm>
          <a:prstGeom prst="rect">
            <a:avLst/>
          </a:prstGeom>
          <a:solidFill>
            <a:schemeClr val="bg1">
              <a:lumMod val="65000"/>
            </a:schemeClr>
          </a:solidFill>
          <a:scene3d>
            <a:camera prst="perspectiveRelaxedModerately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cxnSp>
        <p:nvCxnSpPr>
          <p:cNvPr id="27" name="直線單箭頭接點 26"/>
          <p:cNvCxnSpPr/>
          <p:nvPr/>
        </p:nvCxnSpPr>
        <p:spPr>
          <a:xfrm flipV="1">
            <a:off x="5240797" y="4077072"/>
            <a:ext cx="1347427" cy="752010"/>
          </a:xfrm>
          <a:prstGeom prst="straightConnector1">
            <a:avLst/>
          </a:prstGeom>
          <a:ln w="57150">
            <a:solidFill>
              <a:srgbClr val="FF0000"/>
            </a:solidFill>
            <a:prstDash val="sysDot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橢圓 27"/>
          <p:cNvSpPr/>
          <p:nvPr/>
        </p:nvSpPr>
        <p:spPr>
          <a:xfrm>
            <a:off x="7151789" y="4208503"/>
            <a:ext cx="395536" cy="396000"/>
          </a:xfrm>
          <a:prstGeom prst="ellipse">
            <a:avLst/>
          </a:prstGeom>
          <a:gradFill flip="none" rotWithShape="1">
            <a:gsLst>
              <a:gs pos="0">
                <a:srgbClr val="FF0000">
                  <a:shade val="30000"/>
                  <a:satMod val="115000"/>
                </a:srgbClr>
              </a:gs>
              <a:gs pos="50000">
                <a:srgbClr val="FF0000">
                  <a:shade val="67500"/>
                  <a:satMod val="115000"/>
                </a:srgbClr>
              </a:gs>
              <a:gs pos="100000">
                <a:srgbClr val="FF0000">
                  <a:shade val="100000"/>
                  <a:satMod val="115000"/>
                </a:srgbClr>
              </a:gs>
            </a:gsLst>
            <a:lin ang="8100000" scaled="1"/>
            <a:tileRect/>
          </a:gra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9" name="橢圓 28"/>
          <p:cNvSpPr/>
          <p:nvPr/>
        </p:nvSpPr>
        <p:spPr>
          <a:xfrm>
            <a:off x="6971789" y="3534473"/>
            <a:ext cx="180000" cy="180000"/>
          </a:xfrm>
          <a:prstGeom prst="ellipse">
            <a:avLst/>
          </a:prstGeom>
          <a:gradFill flip="none" rotWithShape="1">
            <a:gsLst>
              <a:gs pos="0">
                <a:srgbClr val="FF0000">
                  <a:shade val="30000"/>
                  <a:satMod val="115000"/>
                </a:srgbClr>
              </a:gs>
              <a:gs pos="50000">
                <a:srgbClr val="FF0000">
                  <a:shade val="67500"/>
                  <a:satMod val="115000"/>
                </a:srgbClr>
              </a:gs>
              <a:gs pos="100000">
                <a:srgbClr val="FF0000">
                  <a:shade val="100000"/>
                  <a:satMod val="115000"/>
                </a:srgbClr>
              </a:gs>
            </a:gsLst>
            <a:lin ang="8100000" scaled="1"/>
            <a:tileRect/>
          </a:gra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30" name="橢圓 29"/>
          <p:cNvSpPr/>
          <p:nvPr/>
        </p:nvSpPr>
        <p:spPr>
          <a:xfrm>
            <a:off x="6392273" y="3212976"/>
            <a:ext cx="324000" cy="324000"/>
          </a:xfrm>
          <a:prstGeom prst="ellipse">
            <a:avLst/>
          </a:prstGeom>
          <a:gradFill flip="none" rotWithShape="1">
            <a:gsLst>
              <a:gs pos="0">
                <a:srgbClr val="FF0000">
                  <a:shade val="30000"/>
                  <a:satMod val="115000"/>
                </a:srgbClr>
              </a:gs>
              <a:gs pos="50000">
                <a:srgbClr val="FF0000">
                  <a:shade val="67500"/>
                  <a:satMod val="115000"/>
                </a:srgbClr>
              </a:gs>
              <a:gs pos="100000">
                <a:srgbClr val="FF0000">
                  <a:shade val="100000"/>
                  <a:satMod val="115000"/>
                </a:srgbClr>
              </a:gs>
            </a:gsLst>
            <a:lin ang="8100000" scaled="1"/>
            <a:tileRect/>
          </a:gra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31" name="橢圓 30"/>
          <p:cNvSpPr/>
          <p:nvPr/>
        </p:nvSpPr>
        <p:spPr>
          <a:xfrm>
            <a:off x="7614368" y="3624473"/>
            <a:ext cx="540000" cy="540000"/>
          </a:xfrm>
          <a:prstGeom prst="ellipse">
            <a:avLst/>
          </a:prstGeom>
          <a:gradFill flip="none" rotWithShape="1">
            <a:gsLst>
              <a:gs pos="0">
                <a:srgbClr val="FF0000">
                  <a:shade val="30000"/>
                  <a:satMod val="115000"/>
                </a:srgbClr>
              </a:gs>
              <a:gs pos="50000">
                <a:srgbClr val="FF0000">
                  <a:shade val="67500"/>
                  <a:satMod val="115000"/>
                </a:srgbClr>
              </a:gs>
              <a:gs pos="100000">
                <a:srgbClr val="FF0000">
                  <a:shade val="100000"/>
                  <a:satMod val="115000"/>
                </a:srgbClr>
              </a:gs>
            </a:gsLst>
            <a:lin ang="8100000" scaled="1"/>
            <a:tileRect/>
          </a:gra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9951041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2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7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2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  <p:bldP spid="28" grpId="0" animBg="1"/>
      <p:bldP spid="29" grpId="0" animBg="1"/>
      <p:bldP spid="30" grpId="0" animBg="1"/>
      <p:bldP spid="31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 idx="4294967295"/>
          </p:nvPr>
        </p:nvSpPr>
        <p:spPr>
          <a:xfrm>
            <a:off x="446856" y="274638"/>
            <a:ext cx="8229600" cy="1143000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dirty="0">
                <a:solidFill>
                  <a:srgbClr val="7030A0"/>
                </a:solidFill>
              </a:rPr>
              <a:t>開始實作</a:t>
            </a:r>
          </a:p>
        </p:txBody>
      </p:sp>
      <p:pic>
        <p:nvPicPr>
          <p:cNvPr id="20" name="Picture 2" descr="G:\photoleo\Photoleo 照片\2015\2015_10_28 明德鑑識專題_血液低落實驗 第2組\科學鑑識班2015.10.28\IMG_0977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4743" b="8532"/>
          <a:stretch/>
        </p:blipFill>
        <p:spPr bwMode="auto">
          <a:xfrm>
            <a:off x="5076056" y="1536964"/>
            <a:ext cx="3071884" cy="4412316"/>
          </a:xfrm>
          <a:prstGeom prst="rect">
            <a:avLst/>
          </a:prstGeom>
          <a:noFill/>
          <a:ln w="57150"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1" name="群組 20"/>
          <p:cNvGrpSpPr/>
          <p:nvPr/>
        </p:nvGrpSpPr>
        <p:grpSpPr>
          <a:xfrm>
            <a:off x="1115616" y="1916832"/>
            <a:ext cx="2650910" cy="3924136"/>
            <a:chOff x="4211960" y="116632"/>
            <a:chExt cx="2650910" cy="3924136"/>
          </a:xfrm>
        </p:grpSpPr>
        <p:pic>
          <p:nvPicPr>
            <p:cNvPr id="22" name="Picture 3" descr="G:\photoleo\Photoleo 照片\2015\2015_09_23 明德鑑識課程-直落血跡型態\IMAG1742.jpg"/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5814" t="37201" r="4341" b="20798"/>
            <a:stretch/>
          </p:blipFill>
          <p:spPr bwMode="auto">
            <a:xfrm>
              <a:off x="4355976" y="260648"/>
              <a:ext cx="2506894" cy="378012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3" name="矩形 22"/>
            <p:cNvSpPr/>
            <p:nvPr/>
          </p:nvSpPr>
          <p:spPr>
            <a:xfrm>
              <a:off x="4211960" y="116632"/>
              <a:ext cx="1152128" cy="2376264"/>
            </a:xfrm>
            <a:prstGeom prst="rect">
              <a:avLst/>
            </a:prstGeom>
            <a:ln>
              <a:solidFill>
                <a:schemeClr val="bg1"/>
              </a:solidFill>
            </a:ln>
            <a:effectLst>
              <a:softEdge rad="63500"/>
            </a:effectLst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</p:grpSp>
      <p:sp>
        <p:nvSpPr>
          <p:cNvPr id="24" name="橢圓 23"/>
          <p:cNvSpPr/>
          <p:nvPr/>
        </p:nvSpPr>
        <p:spPr>
          <a:xfrm>
            <a:off x="1979712" y="1892026"/>
            <a:ext cx="1296144" cy="1296144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cxnSp>
        <p:nvCxnSpPr>
          <p:cNvPr id="25" name="直線接點 24"/>
          <p:cNvCxnSpPr>
            <a:stCxn id="24" idx="0"/>
          </p:cNvCxnSpPr>
          <p:nvPr/>
        </p:nvCxnSpPr>
        <p:spPr>
          <a:xfrm flipV="1">
            <a:off x="2627784" y="1536964"/>
            <a:ext cx="2448272" cy="355062"/>
          </a:xfrm>
          <a:prstGeom prst="line">
            <a:avLst/>
          </a:prstGeom>
          <a:ln w="57150">
            <a:solidFill>
              <a:srgbClr val="FF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直線接點 25"/>
          <p:cNvCxnSpPr/>
          <p:nvPr/>
        </p:nvCxnSpPr>
        <p:spPr>
          <a:xfrm>
            <a:off x="2780184" y="3200573"/>
            <a:ext cx="2223864" cy="2748707"/>
          </a:xfrm>
          <a:prstGeom prst="line">
            <a:avLst/>
          </a:prstGeom>
          <a:ln w="57150">
            <a:solidFill>
              <a:srgbClr val="FF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216867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dirty="0">
                <a:solidFill>
                  <a:srgbClr val="7030A0"/>
                </a:solidFill>
              </a:rPr>
              <a:t>數據紀錄</a:t>
            </a:r>
          </a:p>
        </p:txBody>
      </p:sp>
      <p:sp>
        <p:nvSpPr>
          <p:cNvPr id="5" name="內容版面配置區 4"/>
          <p:cNvSpPr>
            <a:spLocks noGrp="1"/>
          </p:cNvSpPr>
          <p:nvPr>
            <p:ph idx="1"/>
          </p:nvPr>
        </p:nvSpPr>
        <p:spPr>
          <a:xfrm>
            <a:off x="601218" y="1600200"/>
            <a:ext cx="8229600" cy="4525963"/>
          </a:xfrm>
        </p:spPr>
        <p:txBody>
          <a:bodyPr/>
          <a:lstStyle/>
          <a:p>
            <a:endParaRPr lang="zh-TW" altLang="en-US"/>
          </a:p>
        </p:txBody>
      </p:sp>
      <p:graphicFrame>
        <p:nvGraphicFramePr>
          <p:cNvPr id="10" name="內容版面配置區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803705274"/>
              </p:ext>
            </p:extLst>
          </p:nvPr>
        </p:nvGraphicFramePr>
        <p:xfrm>
          <a:off x="323528" y="1556791"/>
          <a:ext cx="4593814" cy="4608512"/>
        </p:xfrm>
        <a:graphic>
          <a:graphicData uri="http://schemas.openxmlformats.org/drawingml/2006/table">
            <a:tbl>
              <a:tblPr firstRow="1" firstCol="1" bandRow="1">
                <a:tableStyleId>{7DF18680-E054-41AD-8BC1-D1AEF772440D}</a:tableStyleId>
              </a:tblPr>
              <a:tblGrid>
                <a:gridCol w="1148041"/>
                <a:gridCol w="1148041"/>
                <a:gridCol w="1148866"/>
                <a:gridCol w="1148866"/>
              </a:tblGrid>
              <a:tr h="57606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800" kern="100" dirty="0">
                          <a:effectLst/>
                        </a:rPr>
                        <a:t>高度</a:t>
                      </a:r>
                      <a:r>
                        <a:rPr lang="en-US" sz="1800" kern="100" dirty="0">
                          <a:effectLst/>
                        </a:rPr>
                        <a:t>(cm)</a:t>
                      </a:r>
                      <a:endParaRPr lang="zh-TW" sz="1800" kern="100" dirty="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800" kern="100" dirty="0">
                          <a:effectLst/>
                        </a:rPr>
                        <a:t>血跡直徑</a:t>
                      </a:r>
                      <a:r>
                        <a:rPr lang="en-US" sz="1800" kern="100" dirty="0">
                          <a:effectLst/>
                        </a:rPr>
                        <a:t>(cm)</a:t>
                      </a:r>
                      <a:endParaRPr lang="zh-TW" sz="1800" kern="100" dirty="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800" kern="100" dirty="0">
                          <a:effectLst/>
                        </a:rPr>
                        <a:t>高度</a:t>
                      </a:r>
                      <a:r>
                        <a:rPr lang="en-US" sz="1800" kern="100" dirty="0">
                          <a:effectLst/>
                        </a:rPr>
                        <a:t>(cm)</a:t>
                      </a:r>
                      <a:endParaRPr lang="zh-TW" sz="1800" kern="100" dirty="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800" kern="100" dirty="0">
                          <a:effectLst/>
                        </a:rPr>
                        <a:t>血跡直徑</a:t>
                      </a:r>
                      <a:r>
                        <a:rPr lang="en-US" sz="1800" kern="100" dirty="0">
                          <a:effectLst/>
                        </a:rPr>
                        <a:t>(cm)</a:t>
                      </a:r>
                      <a:endParaRPr lang="zh-TW" sz="1800" kern="100" dirty="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57606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200" kern="100">
                          <a:effectLst/>
                        </a:rPr>
                        <a:t> </a:t>
                      </a:r>
                      <a:endParaRPr lang="zh-TW" sz="1200" kern="100"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200" kern="100">
                          <a:effectLst/>
                        </a:rPr>
                        <a:t> </a:t>
                      </a:r>
                      <a:endParaRPr lang="zh-TW" sz="1200" kern="10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200" kern="100">
                          <a:effectLst/>
                        </a:rPr>
                        <a:t> </a:t>
                      </a:r>
                      <a:endParaRPr lang="zh-TW" sz="1200" kern="10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200" kern="100">
                          <a:effectLst/>
                        </a:rPr>
                        <a:t> </a:t>
                      </a:r>
                      <a:endParaRPr lang="zh-TW" sz="1200" kern="10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200" kern="100">
                          <a:effectLst/>
                        </a:rPr>
                        <a:t> </a:t>
                      </a:r>
                      <a:endParaRPr lang="zh-TW" sz="1200" kern="10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57606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200" kern="100">
                          <a:effectLst/>
                        </a:rPr>
                        <a:t> </a:t>
                      </a:r>
                      <a:endParaRPr lang="zh-TW" sz="1200" kern="100"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200" kern="100">
                          <a:effectLst/>
                        </a:rPr>
                        <a:t> </a:t>
                      </a:r>
                      <a:endParaRPr lang="zh-TW" sz="1200" kern="10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200" kern="100">
                          <a:effectLst/>
                        </a:rPr>
                        <a:t> </a:t>
                      </a:r>
                      <a:endParaRPr lang="zh-TW" sz="1200" kern="10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200" kern="100">
                          <a:effectLst/>
                        </a:rPr>
                        <a:t> </a:t>
                      </a:r>
                      <a:endParaRPr lang="zh-TW" sz="1200" kern="10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200" kern="100">
                          <a:effectLst/>
                        </a:rPr>
                        <a:t> </a:t>
                      </a:r>
                      <a:endParaRPr lang="zh-TW" sz="1200" kern="10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57606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200" kern="100">
                          <a:effectLst/>
                        </a:rPr>
                        <a:t> </a:t>
                      </a:r>
                      <a:endParaRPr lang="zh-TW" sz="1200" kern="100"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200" kern="100">
                          <a:effectLst/>
                        </a:rPr>
                        <a:t> </a:t>
                      </a:r>
                      <a:endParaRPr lang="zh-TW" sz="1200" kern="10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200" kern="100">
                          <a:effectLst/>
                        </a:rPr>
                        <a:t> </a:t>
                      </a:r>
                      <a:endParaRPr lang="zh-TW" sz="1200" kern="10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200" kern="100" dirty="0">
                          <a:effectLst/>
                        </a:rPr>
                        <a:t> </a:t>
                      </a:r>
                      <a:endParaRPr lang="zh-TW" sz="1200" kern="100" dirty="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200" kern="100">
                          <a:effectLst/>
                        </a:rPr>
                        <a:t> </a:t>
                      </a:r>
                      <a:endParaRPr lang="zh-TW" sz="1200" kern="10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57606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200" kern="100">
                          <a:effectLst/>
                        </a:rPr>
                        <a:t> </a:t>
                      </a:r>
                      <a:endParaRPr lang="zh-TW" sz="1200" kern="100"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200" kern="100">
                          <a:effectLst/>
                        </a:rPr>
                        <a:t> </a:t>
                      </a:r>
                      <a:endParaRPr lang="zh-TW" sz="1200" kern="10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200" kern="100">
                          <a:effectLst/>
                        </a:rPr>
                        <a:t> </a:t>
                      </a:r>
                      <a:endParaRPr lang="zh-TW" sz="1200" kern="10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200" kern="100">
                          <a:effectLst/>
                        </a:rPr>
                        <a:t> </a:t>
                      </a:r>
                      <a:endParaRPr lang="zh-TW" sz="1200" kern="10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200" kern="100">
                          <a:effectLst/>
                        </a:rPr>
                        <a:t> </a:t>
                      </a:r>
                      <a:endParaRPr lang="zh-TW" sz="1200" kern="10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57606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200" kern="100">
                          <a:effectLst/>
                        </a:rPr>
                        <a:t> </a:t>
                      </a:r>
                      <a:endParaRPr lang="zh-TW" sz="1200" kern="100"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200" kern="100">
                          <a:effectLst/>
                        </a:rPr>
                        <a:t> </a:t>
                      </a:r>
                      <a:endParaRPr lang="zh-TW" sz="1200" kern="10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200" kern="100">
                          <a:effectLst/>
                        </a:rPr>
                        <a:t> </a:t>
                      </a:r>
                      <a:endParaRPr lang="zh-TW" sz="1200" kern="10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200" kern="100">
                          <a:effectLst/>
                        </a:rPr>
                        <a:t> </a:t>
                      </a:r>
                      <a:endParaRPr lang="zh-TW" sz="1200" kern="10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200" kern="100">
                          <a:effectLst/>
                        </a:rPr>
                        <a:t> </a:t>
                      </a:r>
                      <a:endParaRPr lang="zh-TW" sz="1200" kern="10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57606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200" kern="100">
                          <a:effectLst/>
                        </a:rPr>
                        <a:t> </a:t>
                      </a:r>
                      <a:endParaRPr lang="zh-TW" sz="1200" kern="100"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200" kern="100">
                          <a:effectLst/>
                        </a:rPr>
                        <a:t> </a:t>
                      </a:r>
                      <a:endParaRPr lang="zh-TW" sz="1200" kern="10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200" kern="100">
                          <a:effectLst/>
                        </a:rPr>
                        <a:t> </a:t>
                      </a:r>
                      <a:endParaRPr lang="zh-TW" sz="1200" kern="10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200" kern="100">
                          <a:effectLst/>
                        </a:rPr>
                        <a:t> </a:t>
                      </a:r>
                      <a:endParaRPr lang="zh-TW" sz="1200" kern="10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200" kern="100">
                          <a:effectLst/>
                        </a:rPr>
                        <a:t> </a:t>
                      </a:r>
                      <a:endParaRPr lang="zh-TW" sz="1200" kern="10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57606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200" kern="100">
                          <a:effectLst/>
                        </a:rPr>
                        <a:t> </a:t>
                      </a:r>
                      <a:endParaRPr lang="zh-TW" sz="1200" kern="100"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200" kern="100">
                          <a:effectLst/>
                        </a:rPr>
                        <a:t> </a:t>
                      </a:r>
                      <a:endParaRPr lang="zh-TW" sz="1200" kern="10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200" kern="100">
                          <a:effectLst/>
                        </a:rPr>
                        <a:t> </a:t>
                      </a:r>
                      <a:endParaRPr lang="zh-TW" sz="1200" kern="10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200" kern="100" dirty="0">
                          <a:effectLst/>
                        </a:rPr>
                        <a:t> </a:t>
                      </a:r>
                      <a:endParaRPr lang="zh-TW" sz="1200" kern="100" dirty="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200" kern="100" dirty="0">
                          <a:effectLst/>
                        </a:rPr>
                        <a:t> </a:t>
                      </a:r>
                      <a:endParaRPr lang="zh-TW" sz="1200" kern="100" dirty="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grpSp>
        <p:nvGrpSpPr>
          <p:cNvPr id="11" name="畫布 1"/>
          <p:cNvGrpSpPr/>
          <p:nvPr/>
        </p:nvGrpSpPr>
        <p:grpSpPr>
          <a:xfrm>
            <a:off x="4845335" y="1556792"/>
            <a:ext cx="4104456" cy="4424908"/>
            <a:chOff x="0" y="-1872208"/>
            <a:chExt cx="5705475" cy="4424908"/>
          </a:xfrm>
        </p:grpSpPr>
        <p:sp>
          <p:nvSpPr>
            <p:cNvPr id="14" name="矩形 13"/>
            <p:cNvSpPr/>
            <p:nvPr/>
          </p:nvSpPr>
          <p:spPr>
            <a:xfrm>
              <a:off x="0" y="0"/>
              <a:ext cx="5705475" cy="2552700"/>
            </a:xfrm>
            <a:prstGeom prst="rect">
              <a:avLst/>
            </a:prstGeom>
          </p:spPr>
        </p:sp>
        <p:cxnSp>
          <p:nvCxnSpPr>
            <p:cNvPr id="15" name="直線單箭頭接點 14"/>
            <p:cNvCxnSpPr/>
            <p:nvPr/>
          </p:nvCxnSpPr>
          <p:spPr>
            <a:xfrm>
              <a:off x="906658" y="432048"/>
              <a:ext cx="0" cy="1800200"/>
            </a:xfrm>
            <a:prstGeom prst="straightConnector1">
              <a:avLst/>
            </a:prstGeom>
            <a:ln w="57150">
              <a:solidFill>
                <a:schemeClr val="tx1"/>
              </a:solidFill>
              <a:headEnd type="arrow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直線單箭頭接點 15"/>
            <p:cNvCxnSpPr/>
            <p:nvPr/>
          </p:nvCxnSpPr>
          <p:spPr>
            <a:xfrm flipH="1">
              <a:off x="935233" y="2216987"/>
              <a:ext cx="4390291" cy="1"/>
            </a:xfrm>
            <a:prstGeom prst="straightConnector1">
              <a:avLst/>
            </a:prstGeom>
            <a:ln w="57150">
              <a:solidFill>
                <a:schemeClr val="tx1"/>
              </a:solidFill>
              <a:headEnd type="arrow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7" name="文字方塊 3"/>
            <p:cNvSpPr txBox="1"/>
            <p:nvPr/>
          </p:nvSpPr>
          <p:spPr>
            <a:xfrm>
              <a:off x="520914" y="-1872208"/>
              <a:ext cx="4804608" cy="781050"/>
            </a:xfrm>
            <a:prstGeom prst="rect">
              <a:avLst/>
            </a:prstGeom>
            <a:solidFill>
              <a:schemeClr val="lt1"/>
            </a:solidFill>
            <a:ln w="6350">
              <a:solidFill>
                <a:prstClr val="black"/>
              </a:solidFill>
            </a:ln>
            <a:effectLst/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>
                <a:spcAft>
                  <a:spcPts val="0"/>
                </a:spcAft>
              </a:pPr>
              <a:r>
                <a:rPr lang="zh-TW" sz="1200" b="1" kern="100">
                  <a:effectLst/>
                  <a:ea typeface="微軟正黑體"/>
                  <a:cs typeface="Times New Roman"/>
                </a:rPr>
                <a:t>寫下你所做出的函數關係</a:t>
              </a:r>
              <a:endParaRPr lang="zh-TW" sz="1200" kern="100">
                <a:effectLst/>
                <a:ea typeface="新細明體"/>
                <a:cs typeface="Times New Roman"/>
              </a:endParaRPr>
            </a:p>
          </p:txBody>
        </p:sp>
        <p:sp>
          <p:nvSpPr>
            <p:cNvPr id="18" name="文字方塊 3"/>
            <p:cNvSpPr txBox="1"/>
            <p:nvPr/>
          </p:nvSpPr>
          <p:spPr>
            <a:xfrm>
              <a:off x="520913" y="-936104"/>
              <a:ext cx="4804611" cy="815742"/>
            </a:xfrm>
            <a:prstGeom prst="rect">
              <a:avLst/>
            </a:prstGeom>
            <a:solidFill>
              <a:schemeClr val="lt1"/>
            </a:solidFill>
            <a:ln w="6350">
              <a:solidFill>
                <a:prstClr val="black"/>
              </a:solidFill>
            </a:ln>
            <a:effectLst/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>
                <a:spcAft>
                  <a:spcPts val="0"/>
                </a:spcAft>
              </a:pPr>
              <a:r>
                <a:rPr lang="zh-TW" altLang="en-US" sz="1200" b="1" dirty="0" smtClean="0">
                  <a:effectLst/>
                  <a:latin typeface="新細明體"/>
                  <a:ea typeface="微軟正黑體"/>
                  <a:cs typeface="Times New Roman"/>
                </a:rPr>
                <a:t>如何</a:t>
              </a:r>
              <a:r>
                <a:rPr lang="zh-TW" sz="1200" b="1" dirty="0" smtClean="0">
                  <a:effectLst/>
                  <a:latin typeface="新細明體"/>
                  <a:ea typeface="微軟正黑體"/>
                  <a:cs typeface="Times New Roman"/>
                </a:rPr>
                <a:t>預測</a:t>
              </a:r>
              <a:r>
                <a:rPr lang="zh-TW" altLang="en-US" sz="1200" b="1" dirty="0" smtClean="0">
                  <a:latin typeface="新細明體"/>
                  <a:ea typeface="微軟正黑體"/>
                  <a:cs typeface="Times New Roman"/>
                </a:rPr>
                <a:t>滴落的</a:t>
              </a:r>
              <a:r>
                <a:rPr lang="zh-TW" sz="1200" b="1" dirty="0" smtClean="0">
                  <a:effectLst/>
                  <a:latin typeface="新細明體"/>
                  <a:ea typeface="微軟正黑體"/>
                  <a:cs typeface="Times New Roman"/>
                </a:rPr>
                <a:t>高度</a:t>
              </a:r>
              <a:endParaRPr lang="zh-TW" sz="1200" dirty="0">
                <a:effectLst/>
                <a:latin typeface="新細明體"/>
                <a:cs typeface="新細明體"/>
              </a:endParaRPr>
            </a:p>
            <a:p>
              <a:pPr>
                <a:spcAft>
                  <a:spcPts val="0"/>
                </a:spcAft>
              </a:pPr>
              <a:r>
                <a:rPr lang="en-US" sz="1200" b="1" dirty="0" smtClean="0">
                  <a:effectLst/>
                  <a:latin typeface="微軟正黑體"/>
                  <a:cs typeface="Times New Roman"/>
                </a:rPr>
                <a:t>_______________________________</a:t>
              </a:r>
              <a:br>
                <a:rPr lang="en-US" sz="1200" b="1" dirty="0" smtClean="0">
                  <a:effectLst/>
                  <a:latin typeface="微軟正黑體"/>
                  <a:cs typeface="Times New Roman"/>
                </a:rPr>
              </a:br>
              <a:r>
                <a:rPr lang="en-US" altLang="zh-TW" sz="1200" b="1" dirty="0">
                  <a:latin typeface="微軟正黑體"/>
                  <a:cs typeface="Times New Roman"/>
                </a:rPr>
                <a:t>______________________________</a:t>
              </a:r>
              <a:endParaRPr lang="zh-TW" sz="1200" dirty="0">
                <a:effectLst/>
                <a:latin typeface="新細明體"/>
                <a:cs typeface="新細明體"/>
              </a:endParaRPr>
            </a:p>
            <a:p>
              <a:pPr>
                <a:spcAft>
                  <a:spcPts val="0"/>
                </a:spcAft>
              </a:pPr>
              <a:r>
                <a:rPr lang="en-US" sz="1200" b="1" dirty="0">
                  <a:effectLst/>
                  <a:latin typeface="微軟正黑體"/>
                  <a:cs typeface="Times New Roman"/>
                </a:rPr>
                <a:t> </a:t>
              </a:r>
              <a:endParaRPr lang="zh-TW" sz="1200" dirty="0">
                <a:effectLst/>
                <a:latin typeface="新細明體"/>
                <a:cs typeface="新細明體"/>
              </a:endParaRPr>
            </a:p>
          </p:txBody>
        </p:sp>
      </p:grpSp>
      <p:sp>
        <p:nvSpPr>
          <p:cNvPr id="19" name="文字方塊 18"/>
          <p:cNvSpPr txBox="1"/>
          <p:nvPr/>
        </p:nvSpPr>
        <p:spPr>
          <a:xfrm>
            <a:off x="7941679" y="5795972"/>
            <a:ext cx="12241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dirty="0" smtClean="0"/>
              <a:t>高度</a:t>
            </a:r>
            <a:r>
              <a:rPr lang="en-US" altLang="zh-TW" dirty="0" smtClean="0"/>
              <a:t>(cm)</a:t>
            </a:r>
            <a:endParaRPr lang="zh-TW" altLang="en-US" dirty="0"/>
          </a:p>
        </p:txBody>
      </p:sp>
      <p:sp>
        <p:nvSpPr>
          <p:cNvPr id="20" name="文字方塊 19"/>
          <p:cNvSpPr txBox="1"/>
          <p:nvPr/>
        </p:nvSpPr>
        <p:spPr>
          <a:xfrm>
            <a:off x="5004050" y="3409950"/>
            <a:ext cx="145485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dirty="0" smtClean="0"/>
              <a:t>血跡直徑</a:t>
            </a:r>
            <a:r>
              <a:rPr lang="en-US" altLang="zh-TW" dirty="0" smtClean="0"/>
              <a:t>(cm)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5295374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dirty="0" smtClean="0">
                <a:solidFill>
                  <a:srgbClr val="7030A0"/>
                </a:solidFill>
              </a:rPr>
              <a:t>問題</a:t>
            </a:r>
            <a:endParaRPr lang="zh-TW" altLang="en-US" dirty="0">
              <a:solidFill>
                <a:srgbClr val="7030A0"/>
              </a:solidFill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539552" y="1196753"/>
            <a:ext cx="8147248" cy="4968552"/>
          </a:xfrm>
        </p:spPr>
        <p:txBody>
          <a:bodyPr>
            <a:noAutofit/>
          </a:bodyPr>
          <a:lstStyle/>
          <a:p>
            <a:pPr marL="514350" indent="-514350">
              <a:lnSpc>
                <a:spcPct val="200000"/>
              </a:lnSpc>
              <a:spcBef>
                <a:spcPts val="0"/>
              </a:spcBef>
              <a:buFont typeface="+mj-lt"/>
              <a:buAutoNum type="arabicPeriod"/>
            </a:pPr>
            <a:r>
              <a:rPr lang="zh-TW" altLang="en-US" sz="2800" dirty="0"/>
              <a:t>血液放置一段時間後，為什麼會凝固？</a:t>
            </a:r>
          </a:p>
          <a:p>
            <a:pPr marL="514350" indent="-514350">
              <a:lnSpc>
                <a:spcPct val="200000"/>
              </a:lnSpc>
              <a:spcBef>
                <a:spcPts val="0"/>
              </a:spcBef>
              <a:buFont typeface="+mj-lt"/>
              <a:buAutoNum type="arabicPeriod"/>
            </a:pPr>
            <a:r>
              <a:rPr lang="zh-TW" altLang="en-US" sz="2800" dirty="0"/>
              <a:t>為什麼血跡直徑不會隨高度增加一直增加？你有什麼想法？</a:t>
            </a:r>
          </a:p>
          <a:p>
            <a:pPr marL="514350" indent="-514350">
              <a:lnSpc>
                <a:spcPct val="200000"/>
              </a:lnSpc>
              <a:spcBef>
                <a:spcPts val="0"/>
              </a:spcBef>
              <a:buFont typeface="+mj-lt"/>
              <a:buAutoNum type="arabicPeriod"/>
            </a:pPr>
            <a:r>
              <a:rPr lang="zh-TW" altLang="en-US" sz="2800" dirty="0" smtClean="0"/>
              <a:t>如果</a:t>
            </a:r>
            <a:r>
              <a:rPr lang="zh-TW" altLang="en-US" sz="2800" dirty="0"/>
              <a:t>要改變入射撞擊角度，你有什麼想法？（畫下你的設計圖）</a:t>
            </a:r>
          </a:p>
          <a:p>
            <a:pPr marL="514350" indent="-514350">
              <a:lnSpc>
                <a:spcPct val="200000"/>
              </a:lnSpc>
              <a:spcBef>
                <a:spcPts val="0"/>
              </a:spcBef>
              <a:buFont typeface="+mj-lt"/>
              <a:buAutoNum type="arabicPeriod"/>
            </a:pPr>
            <a:r>
              <a:rPr lang="zh-TW" altLang="en-US" sz="2800" dirty="0" smtClean="0"/>
              <a:t>實驗</a:t>
            </a:r>
            <a:r>
              <a:rPr lang="zh-TW" altLang="en-US" sz="2800" dirty="0"/>
              <a:t>心得與反思</a:t>
            </a:r>
          </a:p>
          <a:p>
            <a:pPr marL="514350" indent="-514350">
              <a:lnSpc>
                <a:spcPct val="200000"/>
              </a:lnSpc>
              <a:spcBef>
                <a:spcPts val="0"/>
              </a:spcBef>
              <a:buFont typeface="+mj-lt"/>
              <a:buAutoNum type="arabicPeriod"/>
            </a:pPr>
            <a:endParaRPr lang="en-US" altLang="zh-TW" sz="2800" dirty="0"/>
          </a:p>
          <a:p>
            <a:pPr marL="514350" indent="-514350">
              <a:lnSpc>
                <a:spcPct val="200000"/>
              </a:lnSpc>
              <a:spcBef>
                <a:spcPts val="0"/>
              </a:spcBef>
              <a:buFont typeface="+mj-lt"/>
              <a:buAutoNum type="arabicPeriod"/>
            </a:pPr>
            <a:endParaRPr lang="en-US" altLang="zh-TW" sz="2800" dirty="0" smtClean="0"/>
          </a:p>
          <a:p>
            <a:pPr marL="514350" indent="-514350">
              <a:lnSpc>
                <a:spcPct val="200000"/>
              </a:lnSpc>
              <a:spcBef>
                <a:spcPts val="0"/>
              </a:spcBef>
              <a:buFont typeface="+mj-lt"/>
              <a:buAutoNum type="arabicPeriod"/>
            </a:pPr>
            <a:endParaRPr lang="en-US" altLang="zh-TW" sz="2800" dirty="0"/>
          </a:p>
        </p:txBody>
      </p:sp>
    </p:spTree>
    <p:extLst>
      <p:ext uri="{BB962C8B-B14F-4D97-AF65-F5344CB8AC3E}">
        <p14:creationId xmlns:p14="http://schemas.microsoft.com/office/powerpoint/2010/main" val="32449736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577</TotalTime>
  <Words>133</Words>
  <Application>Microsoft Office PowerPoint</Application>
  <PresentationFormat>如螢幕大小 (4:3)</PresentationFormat>
  <Paragraphs>64</Paragraphs>
  <Slides>7</Slides>
  <Notes>3</Notes>
  <HiddenSlides>0</HiddenSlides>
  <MMClips>0</MMClips>
  <ScaleCrop>false</ScaleCrop>
  <HeadingPairs>
    <vt:vector size="4" baseType="variant">
      <vt:variant>
        <vt:lpstr>佈景主題</vt:lpstr>
      </vt:variant>
      <vt:variant>
        <vt:i4>1</vt:i4>
      </vt:variant>
      <vt:variant>
        <vt:lpstr>投影片標題</vt:lpstr>
      </vt:variant>
      <vt:variant>
        <vt:i4>7</vt:i4>
      </vt:variant>
    </vt:vector>
  </HeadingPairs>
  <TitlesOfParts>
    <vt:vector size="8" baseType="lpstr">
      <vt:lpstr>Office 佈景主題</vt:lpstr>
      <vt:lpstr>血跡型態分析   新北市立明德高中／趙振良 老師</vt:lpstr>
      <vt:lpstr>血液組成</vt:lpstr>
      <vt:lpstr>垂直滴落血液型態</vt:lpstr>
      <vt:lpstr>實驗設計</vt:lpstr>
      <vt:lpstr>開始實作</vt:lpstr>
      <vt:lpstr>數據紀錄</vt:lpstr>
      <vt:lpstr>問題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簡報</dc:title>
  <dc:creator>詩韻356</dc:creator>
  <cp:lastModifiedBy>詩韻356</cp:lastModifiedBy>
  <cp:revision>33</cp:revision>
  <dcterms:created xsi:type="dcterms:W3CDTF">2016-12-30T08:29:28Z</dcterms:created>
  <dcterms:modified xsi:type="dcterms:W3CDTF">2017-02-10T02:41:47Z</dcterms:modified>
</cp:coreProperties>
</file>