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6"/>
  </p:notesMasterIdLst>
  <p:sldIdLst>
    <p:sldId id="280" r:id="rId3"/>
    <p:sldId id="258" r:id="rId4"/>
    <p:sldId id="259" r:id="rId5"/>
    <p:sldId id="260" r:id="rId6"/>
    <p:sldId id="261" r:id="rId7"/>
    <p:sldId id="257" r:id="rId8"/>
    <p:sldId id="262" r:id="rId9"/>
    <p:sldId id="263" r:id="rId10"/>
    <p:sldId id="265" r:id="rId11"/>
    <p:sldId id="264" r:id="rId12"/>
    <p:sldId id="267" r:id="rId13"/>
    <p:sldId id="266" r:id="rId14"/>
    <p:sldId id="268" r:id="rId15"/>
    <p:sldId id="269" r:id="rId16"/>
    <p:sldId id="270" r:id="rId17"/>
    <p:sldId id="271" r:id="rId18"/>
    <p:sldId id="273" r:id="rId19"/>
    <p:sldId id="272" r:id="rId20"/>
    <p:sldId id="274" r:id="rId21"/>
    <p:sldId id="275" r:id="rId22"/>
    <p:sldId id="276" r:id="rId23"/>
    <p:sldId id="277" r:id="rId24"/>
    <p:sldId id="278" r:id="rId25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308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7C21DD-0179-4B48-9825-5D805FEF663E}" type="datetimeFigureOut">
              <a:rPr lang="zh-TW" altLang="en-US" smtClean="0"/>
              <a:t>2017/2/10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4F7718-4B61-4BC2-8B56-A6ED48BB2CD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1413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7718-4B61-4BC2-8B56-A6ED48BB2CDD}" type="slidenum">
              <a:rPr lang="zh-TW" altLang="en-US" smtClean="0"/>
              <a:t>22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2E1C9-2B00-48FD-8817-DC4715994D59}" type="datetimeFigureOut">
              <a:rPr lang="zh-TW" altLang="en-US" smtClean="0"/>
              <a:pPr/>
              <a:t>2017/2/10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79EC-2424-4D20-BD53-AE1379D52C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2E1C9-2B00-48FD-8817-DC4715994D59}" type="datetimeFigureOut">
              <a:rPr lang="zh-TW" altLang="en-US" smtClean="0"/>
              <a:pPr/>
              <a:t>2017/2/10</a:t>
            </a:fld>
            <a:endParaRPr lang="zh-TW" alt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79EC-2424-4D20-BD53-AE1379D52C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2E1C9-2B00-48FD-8817-DC4715994D59}" type="datetimeFigureOut">
              <a:rPr lang="zh-TW" altLang="en-US" smtClean="0"/>
              <a:pPr/>
              <a:t>2017/2/10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79EC-2424-4D20-BD53-AE1379D52C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2E1C9-2B00-48FD-8817-DC4715994D59}" type="datetimeFigureOut">
              <a:rPr lang="zh-TW" altLang="en-US" smtClean="0"/>
              <a:pPr/>
              <a:t>2017/2/10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79EC-2424-4D20-BD53-AE1379D52C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2E1C9-2B00-48FD-8817-DC4715994D59}" type="datetimeFigureOut">
              <a:rPr lang="zh-TW" altLang="en-US" smtClean="0"/>
              <a:pPr/>
              <a:t>2017/2/10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79EC-2424-4D20-BD53-AE1379D52C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2E1C9-2B00-48FD-8817-DC4715994D59}" type="datetimeFigureOut">
              <a:rPr lang="zh-TW" altLang="en-US" smtClean="0"/>
              <a:pPr/>
              <a:t>2017/2/10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79EC-2424-4D20-BD53-AE1379D52C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2E1C9-2B00-48FD-8817-DC4715994D59}" type="datetimeFigureOut">
              <a:rPr lang="zh-TW" altLang="en-US" smtClean="0"/>
              <a:pPr/>
              <a:t>2017/2/10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79EC-2424-4D20-BD53-AE1379D52C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2E1C9-2B00-48FD-8817-DC4715994D59}" type="datetimeFigureOut">
              <a:rPr lang="zh-TW" altLang="en-US" smtClean="0"/>
              <a:pPr/>
              <a:t>2017/2/10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79EC-2424-4D20-BD53-AE1379D52C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2E1C9-2B00-48FD-8817-DC4715994D59}" type="datetimeFigureOut">
              <a:rPr lang="zh-TW" altLang="en-US" smtClean="0"/>
              <a:pPr/>
              <a:t>2017/2/10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79EC-2424-4D20-BD53-AE1379D52C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2E1C9-2B00-48FD-8817-DC4715994D59}" type="datetimeFigureOut">
              <a:rPr lang="zh-TW" altLang="en-US" smtClean="0"/>
              <a:pPr/>
              <a:t>2017/2/10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79EC-2424-4D20-BD53-AE1379D52C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2E1C9-2B00-48FD-8817-DC4715994D59}" type="datetimeFigureOut">
              <a:rPr lang="zh-TW" altLang="en-US" smtClean="0"/>
              <a:pPr/>
              <a:t>2017/2/10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E79EC-2424-4D20-BD53-AE1379D52C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3356992"/>
            <a:ext cx="7772400" cy="1470025"/>
          </a:xfrm>
        </p:spPr>
        <p:txBody>
          <a:bodyPr>
            <a:noAutofit/>
          </a:bodyPr>
          <a:lstStyle>
            <a:lvl1pPr algn="l">
              <a:defRPr sz="96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3568" y="2636912"/>
            <a:ext cx="7776864" cy="648072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 smtClean="0"/>
              <a:t>按一下以編輯母片副標題樣式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01997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532583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7631325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00399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62199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39256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173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2E1C9-2B00-48FD-8817-DC4715994D59}" type="datetimeFigureOut">
              <a:rPr lang="zh-TW" altLang="en-US" smtClean="0"/>
              <a:pPr/>
              <a:t>2017/2/10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E79EC-2424-4D20-BD53-AE1379D52CDC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  <p:pic>
        <p:nvPicPr>
          <p:cNvPr id="7" name="圖片 12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704" y="6381751"/>
            <a:ext cx="1231900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 userDrawn="1"/>
        </p:nvSpPr>
        <p:spPr>
          <a:xfrm>
            <a:off x="0" y="0"/>
            <a:ext cx="25152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247644" y="0"/>
            <a:ext cx="144016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391660" y="0"/>
            <a:ext cx="9001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pic>
        <p:nvPicPr>
          <p:cNvPr id="4" name="Picture 8" descr="\\Filesrvtp\資源分享\07企編處\A06企編三處\B02編三部\B04部內共同會議\公版\龍騰文化LOGO(黑字).png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6487368"/>
            <a:ext cx="100806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 userDrawn="1"/>
        </p:nvSpPr>
        <p:spPr>
          <a:xfrm>
            <a:off x="0" y="0"/>
            <a:ext cx="25152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247644" y="0"/>
            <a:ext cx="144016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391660" y="0"/>
            <a:ext cx="9001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3275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2129\Desktop\首頁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9144000" cy="257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0" y="2996952"/>
            <a:ext cx="8964488" cy="3748956"/>
          </a:xfrm>
        </p:spPr>
        <p:txBody>
          <a:bodyPr/>
          <a:lstStyle/>
          <a:p>
            <a:pPr algn="ctr"/>
            <a:r>
              <a:rPr lang="zh-TW" altLang="en-US" sz="7200" dirty="0">
                <a:solidFill>
                  <a:schemeClr val="accent4">
                    <a:lumMod val="50000"/>
                  </a:schemeClr>
                </a:solidFill>
              </a:rPr>
              <a:t>認識準確度</a:t>
            </a:r>
            <a:r>
              <a:rPr lang="zh-TW" altLang="en-US" sz="7200" dirty="0" smtClean="0">
                <a:solidFill>
                  <a:schemeClr val="accent4">
                    <a:lumMod val="50000"/>
                  </a:schemeClr>
                </a:solidFill>
              </a:rPr>
              <a:t>與</a:t>
            </a:r>
            <a:r>
              <a:rPr lang="en-US" altLang="zh-TW" sz="72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en-US" altLang="zh-TW" sz="72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zh-TW" altLang="en-US" sz="7200" dirty="0" smtClean="0">
                <a:solidFill>
                  <a:schemeClr val="accent4">
                    <a:lumMod val="50000"/>
                  </a:schemeClr>
                </a:solidFill>
              </a:rPr>
              <a:t>精密度</a:t>
            </a:r>
            <a:r>
              <a:rPr lang="en-US" altLang="zh-TW" sz="7200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en-US" altLang="zh-TW" sz="7200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US" altLang="zh-TW" sz="28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n-US" altLang="zh-TW" sz="28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altLang="zh-TW" sz="28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n-US" altLang="zh-TW" sz="28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zh-TW" altLang="en-US" sz="2800" dirty="0" smtClean="0">
                <a:solidFill>
                  <a:schemeClr val="tx1">
                    <a:tint val="75000"/>
                  </a:schemeClr>
                </a:solidFill>
              </a:rPr>
              <a:t>臺</a:t>
            </a:r>
            <a:r>
              <a:rPr lang="zh-TW" altLang="en-US" sz="2800" dirty="0">
                <a:solidFill>
                  <a:schemeClr val="tx1">
                    <a:tint val="75000"/>
                  </a:schemeClr>
                </a:solidFill>
              </a:rPr>
              <a:t>南市立土城高級中學</a:t>
            </a:r>
            <a:r>
              <a:rPr lang="zh-TW" altLang="en-US" sz="2800" dirty="0" smtClean="0">
                <a:solidFill>
                  <a:schemeClr val="tx1">
                    <a:tint val="75000"/>
                  </a:schemeClr>
                </a:solidFill>
              </a:rPr>
              <a:t>／林柏宏</a:t>
            </a:r>
            <a:endParaRPr lang="zh-TW" altLang="en-US" sz="6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899592" y="2132856"/>
            <a:ext cx="7488832" cy="648072"/>
          </a:xfrm>
        </p:spPr>
        <p:txBody>
          <a:bodyPr/>
          <a:lstStyle/>
          <a:p>
            <a:r>
              <a:rPr lang="zh-TW" altLang="en-US" dirty="0" smtClean="0">
                <a:solidFill>
                  <a:schemeClr val="tx1"/>
                </a:solidFill>
              </a:rPr>
              <a:t>探究與實作教案</a:t>
            </a:r>
            <a:endParaRPr lang="zh-TW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86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數字的表達分類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正確數字：正確計數時，無誤差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         例如：人數</a:t>
            </a:r>
            <a:endParaRPr lang="en-US" altLang="zh-TW" dirty="0" smtClean="0"/>
          </a:p>
          <a:p>
            <a:r>
              <a:rPr lang="zh-TW" altLang="en-US" dirty="0" smtClean="0"/>
              <a:t>說明數字～～純數學上的描述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             例如：圓周率</a:t>
            </a:r>
            <a:r>
              <a:rPr lang="en-US" altLang="zh-TW" dirty="0" smtClean="0"/>
              <a:t>π</a:t>
            </a:r>
            <a:r>
              <a:rPr lang="zh-TW" altLang="en-US" dirty="0" smtClean="0"/>
              <a:t>、√</a:t>
            </a:r>
            <a:r>
              <a:rPr lang="en-US" altLang="zh-TW" dirty="0" smtClean="0"/>
              <a:t>5</a:t>
            </a:r>
          </a:p>
          <a:p>
            <a:r>
              <a:rPr lang="zh-TW" altLang="en-US" dirty="0"/>
              <a:t>測量</a:t>
            </a:r>
            <a:r>
              <a:rPr lang="zh-TW" altLang="en-US" dirty="0" smtClean="0"/>
              <a:t>數字：使用測量工具所得的數字，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             受測量工具、方法的影響，有誤差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常記成：</a:t>
            </a:r>
            <a:r>
              <a:rPr lang="en-US" altLang="zh-TW" dirty="0" smtClean="0"/>
              <a:t>(</a:t>
            </a:r>
            <a:r>
              <a:rPr lang="zh-TW" altLang="en-US" dirty="0" smtClean="0"/>
              <a:t>平均值</a:t>
            </a:r>
            <a:r>
              <a:rPr lang="en-US" altLang="zh-TW" dirty="0" smtClean="0"/>
              <a:t>)±(</a:t>
            </a:r>
            <a:r>
              <a:rPr lang="zh-TW" altLang="en-US" dirty="0" smtClean="0"/>
              <a:t>平均值的標準差</a:t>
            </a:r>
            <a:r>
              <a:rPr lang="en-US" altLang="zh-TW" dirty="0" smtClean="0"/>
              <a:t>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有效數字的運算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b="1" dirty="0" smtClean="0"/>
              <a:t>測量值</a:t>
            </a:r>
            <a:r>
              <a:rPr lang="en-US" altLang="zh-TW" b="1" dirty="0" smtClean="0"/>
              <a:t>=</a:t>
            </a:r>
            <a:r>
              <a:rPr lang="zh-TW" altLang="en-US" b="1" dirty="0" smtClean="0"/>
              <a:t>準確值＋估計值</a:t>
            </a:r>
            <a:r>
              <a:rPr lang="en-US" altLang="zh-TW" b="1" dirty="0" smtClean="0"/>
              <a:t>(</a:t>
            </a:r>
            <a:r>
              <a:rPr lang="zh-TW" altLang="en-US" b="1" dirty="0" smtClean="0"/>
              <a:t>只取一位</a:t>
            </a:r>
            <a:r>
              <a:rPr lang="en-US" altLang="zh-TW" b="1" dirty="0" smtClean="0"/>
              <a:t>)</a:t>
            </a:r>
          </a:p>
          <a:p>
            <a:endParaRPr lang="en-US" altLang="zh-TW" b="1" dirty="0"/>
          </a:p>
          <a:p>
            <a:pPr>
              <a:buNone/>
            </a:pPr>
            <a:endParaRPr lang="en-US" altLang="zh-TW" b="1" dirty="0" smtClean="0"/>
          </a:p>
          <a:p>
            <a:endParaRPr lang="en-US" altLang="zh-TW" b="1" dirty="0" smtClean="0"/>
          </a:p>
          <a:p>
            <a:r>
              <a:rPr lang="zh-TW" altLang="zh-TW" dirty="0"/>
              <a:t>任何數字與估計數字運算的結果均為估計值，運算結果只保留一位估計值為止，其他估計值則捨去</a:t>
            </a:r>
            <a:endParaRPr lang="zh-TW" altLang="en-US" dirty="0"/>
          </a:p>
        </p:txBody>
      </p:sp>
      <p:pic>
        <p:nvPicPr>
          <p:cNvPr id="4" name="圖片 3" descr="ZGE022U-1-8-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2214554"/>
            <a:ext cx="2404455" cy="170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有效數字的運算</a:t>
            </a:r>
            <a:endParaRPr lang="zh-TW" altLang="en-US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有效數字的加減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    </a:t>
            </a:r>
            <a:r>
              <a:rPr lang="zh-TW" altLang="zh-TW" dirty="0" smtClean="0"/>
              <a:t>兩個以上數值的加減，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</a:t>
            </a:r>
            <a:r>
              <a:rPr lang="zh-TW" altLang="zh-TW" dirty="0" smtClean="0"/>
              <a:t>比較其估計數字的位數，以</a:t>
            </a:r>
            <a:r>
              <a:rPr lang="zh-TW" altLang="zh-TW" dirty="0" smtClean="0">
                <a:solidFill>
                  <a:srgbClr val="FF0000"/>
                </a:solidFill>
              </a:rPr>
              <a:t>最高位數</a:t>
            </a:r>
            <a:r>
              <a:rPr lang="zh-TW" altLang="zh-TW" dirty="0" smtClean="0"/>
              <a:t>為主。</a:t>
            </a:r>
            <a:endParaRPr lang="en-US" altLang="zh-TW" dirty="0" smtClean="0"/>
          </a:p>
          <a:p>
            <a:endParaRPr lang="en-US" altLang="zh-TW" dirty="0"/>
          </a:p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1763688" y="3573016"/>
            <a:ext cx="53285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 smtClean="0">
                <a:latin typeface="標楷體" pitchFamily="65" charset="-120"/>
                <a:ea typeface="標楷體" pitchFamily="65" charset="-120"/>
              </a:rPr>
              <a:t>例</a:t>
            </a:r>
            <a:r>
              <a:rPr lang="zh-TW" altLang="en-US" sz="2400" dirty="0" smtClean="0"/>
              <a:t>：</a:t>
            </a:r>
          </a:p>
          <a:p>
            <a:r>
              <a:rPr lang="zh-TW" altLang="en-US" sz="2400" dirty="0" smtClean="0"/>
              <a:t>       </a:t>
            </a:r>
            <a:r>
              <a:rPr lang="en-US" altLang="zh-TW" sz="2400" dirty="0" smtClean="0">
                <a:latin typeface="Times New Roman" pitchFamily="18" charset="0"/>
                <a:cs typeface="Times New Roman" pitchFamily="18" charset="0"/>
              </a:rPr>
              <a:t>10.23</a:t>
            </a:r>
            <a:r>
              <a:rPr lang="en-US" altLang="zh-TW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zh-TW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TW" altLang="en-US" sz="24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en-US" altLang="zh-TW" sz="2400" dirty="0" smtClean="0">
                <a:latin typeface="Times New Roman" pitchFamily="18" charset="0"/>
                <a:cs typeface="Times New Roman" pitchFamily="18" charset="0"/>
              </a:rPr>
              <a:t>±</a:t>
            </a:r>
            <a:r>
              <a:rPr lang="en-US" altLang="zh-TW" sz="2400" dirty="0" err="1" smtClean="0">
                <a:latin typeface="Times New Roman" pitchFamily="18" charset="0"/>
                <a:cs typeface="Times New Roman" pitchFamily="18" charset="0"/>
              </a:rPr>
              <a:t>0.00</a:t>
            </a:r>
            <a:r>
              <a:rPr lang="en-US" altLang="zh-TW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zh-TW" sz="2400" dirty="0" err="1" smtClean="0">
                <a:latin typeface="Times New Roman" pitchFamily="18" charset="0"/>
                <a:cs typeface="Times New Roman" pitchFamily="18" charset="0"/>
              </a:rPr>
              <a:t>cm</a:t>
            </a:r>
            <a:endParaRPr lang="en-US" altLang="zh-TW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zh-TW" altLang="en-US" sz="24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zh-TW" sz="2400" dirty="0" smtClean="0">
                <a:latin typeface="Times New Roman" pitchFamily="18" charset="0"/>
                <a:cs typeface="Times New Roman" pitchFamily="18" charset="0"/>
              </a:rPr>
              <a:t>20.264</a:t>
            </a:r>
            <a:r>
              <a:rPr lang="en-US" altLang="zh-TW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altLang="zh-TW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TW" altLang="en-US" sz="24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altLang="zh-TW" sz="2400" dirty="0" smtClean="0">
                <a:latin typeface="Times New Roman" pitchFamily="18" charset="0"/>
                <a:cs typeface="Times New Roman" pitchFamily="18" charset="0"/>
              </a:rPr>
              <a:t>±</a:t>
            </a:r>
            <a:r>
              <a:rPr lang="en-US" altLang="zh-TW" sz="2400" dirty="0" err="1" smtClean="0">
                <a:latin typeface="Times New Roman" pitchFamily="18" charset="0"/>
                <a:cs typeface="Times New Roman" pitchFamily="18" charset="0"/>
              </a:rPr>
              <a:t>0.000</a:t>
            </a:r>
            <a:r>
              <a:rPr lang="en-US" altLang="zh-TW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zh-TW" sz="2400" dirty="0" err="1" smtClean="0">
                <a:latin typeface="Times New Roman" pitchFamily="18" charset="0"/>
                <a:cs typeface="Times New Roman" pitchFamily="18" charset="0"/>
              </a:rPr>
              <a:t>cm</a:t>
            </a:r>
            <a:endParaRPr lang="en-US" altLang="zh-TW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zh-TW" altLang="en-US" sz="2400" dirty="0" smtClean="0">
                <a:latin typeface="Times New Roman" pitchFamily="18" charset="0"/>
                <a:cs typeface="Times New Roman" pitchFamily="18" charset="0"/>
              </a:rPr>
              <a:t>＋</a:t>
            </a:r>
            <a:r>
              <a:rPr lang="en-US" altLang="zh-TW" sz="2400" dirty="0" smtClean="0">
                <a:latin typeface="Times New Roman" pitchFamily="18" charset="0"/>
                <a:cs typeface="Times New Roman" pitchFamily="18" charset="0"/>
              </a:rPr>
              <a:t>) 18.7</a:t>
            </a:r>
            <a:r>
              <a:rPr lang="en-US" altLang="zh-TW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altLang="zh-TW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zh-TW" altLang="en-US" sz="2400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en-US" altLang="zh-TW" sz="2400" dirty="0" smtClean="0">
                <a:latin typeface="Times New Roman" pitchFamily="18" charset="0"/>
                <a:cs typeface="Times New Roman" pitchFamily="18" charset="0"/>
              </a:rPr>
              <a:t>±</a:t>
            </a:r>
            <a:r>
              <a:rPr lang="en-US" altLang="zh-TW" sz="2400" dirty="0" err="1" smtClean="0">
                <a:latin typeface="Times New Roman" pitchFamily="18" charset="0"/>
                <a:cs typeface="Times New Roman" pitchFamily="18" charset="0"/>
              </a:rPr>
              <a:t>0.0</a:t>
            </a:r>
            <a:r>
              <a:rPr lang="en-US" altLang="zh-TW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zh-TW" sz="2400" dirty="0" err="1" smtClean="0">
                <a:latin typeface="Times New Roman" pitchFamily="18" charset="0"/>
                <a:cs typeface="Times New Roman" pitchFamily="18" charset="0"/>
              </a:rPr>
              <a:t>cm</a:t>
            </a:r>
            <a:endParaRPr lang="en-US" altLang="zh-TW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zh-TW" altLang="en-US" sz="24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altLang="zh-TW" sz="2400" dirty="0" smtClean="0">
                <a:latin typeface="Times New Roman" pitchFamily="18" charset="0"/>
                <a:cs typeface="Times New Roman" pitchFamily="18" charset="0"/>
              </a:rPr>
              <a:t>49.2</a:t>
            </a:r>
            <a:r>
              <a:rPr lang="en-US" altLang="zh-TW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798 </a:t>
            </a:r>
            <a:r>
              <a:rPr lang="zh-TW" altLang="en-US" sz="24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altLang="zh-TW" sz="2400" dirty="0" smtClean="0">
                <a:latin typeface="Times New Roman" pitchFamily="18" charset="0"/>
                <a:cs typeface="Times New Roman" pitchFamily="18" charset="0"/>
              </a:rPr>
              <a:t>±</a:t>
            </a:r>
            <a:r>
              <a:rPr lang="en-US" altLang="zh-TW" sz="2400" dirty="0" err="1" smtClean="0">
                <a:latin typeface="Times New Roman" pitchFamily="18" charset="0"/>
                <a:cs typeface="Times New Roman" pitchFamily="18" charset="0"/>
              </a:rPr>
              <a:t>0.0</a:t>
            </a:r>
            <a:r>
              <a:rPr lang="en-US" altLang="zh-TW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zh-TW" sz="2400" dirty="0" err="1" smtClean="0">
                <a:latin typeface="Times New Roman" pitchFamily="18" charset="0"/>
                <a:cs typeface="Times New Roman" pitchFamily="18" charset="0"/>
              </a:rPr>
              <a:t>cm</a:t>
            </a:r>
            <a:endParaRPr lang="en-US" altLang="zh-TW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zh-TW" altLang="en-US" sz="24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altLang="zh-TW" sz="2400" dirty="0" smtClean="0">
                <a:latin typeface="Times New Roman" pitchFamily="18" charset="0"/>
                <a:cs typeface="Times New Roman" pitchFamily="18" charset="0"/>
              </a:rPr>
              <a:t>49.2</a:t>
            </a:r>
            <a:r>
              <a:rPr lang="en-US" altLang="zh-TW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zh-TW" alt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有效數字的運算</a:t>
            </a:r>
            <a:endParaRPr lang="zh-TW" altLang="en-US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有效數字的乘法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zh-TW" dirty="0" smtClean="0">
                <a:latin typeface="標楷體" pitchFamily="65" charset="-120"/>
                <a:ea typeface="標楷體" pitchFamily="65" charset="-120"/>
              </a:rPr>
              <a:t>兩個以上數值相乘除時所得到的積或商，一般以有效數字位數最少的數值為主</a:t>
            </a:r>
            <a:endParaRPr lang="en-US" altLang="zh-TW" dirty="0"/>
          </a:p>
          <a:p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矩形 3"/>
          <p:cNvSpPr/>
          <p:nvPr/>
        </p:nvSpPr>
        <p:spPr>
          <a:xfrm>
            <a:off x="1691680" y="3356992"/>
            <a:ext cx="56886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 smtClean="0"/>
              <a:t>例：</a:t>
            </a:r>
          </a:p>
          <a:p>
            <a:r>
              <a:rPr lang="zh-TW" altLang="en-US" sz="2400" dirty="0" smtClean="0"/>
              <a:t>           </a:t>
            </a:r>
            <a:r>
              <a:rPr lang="en-US" altLang="zh-TW" sz="2400" dirty="0" smtClean="0">
                <a:latin typeface="Times New Roman" pitchFamily="18" charset="0"/>
              </a:rPr>
              <a:t>1.235 </a:t>
            </a:r>
            <a:r>
              <a:rPr lang="zh-TW" altLang="en-US" sz="2400" dirty="0" smtClean="0">
                <a:latin typeface="Times New Roman" pitchFamily="18" charset="0"/>
              </a:rPr>
              <a:t>            </a:t>
            </a:r>
            <a:r>
              <a:rPr lang="en-US" altLang="zh-TW" sz="2400" dirty="0" smtClean="0">
                <a:latin typeface="Times New Roman" pitchFamily="18" charset="0"/>
              </a:rPr>
              <a:t>±</a:t>
            </a:r>
            <a:r>
              <a:rPr lang="en-US" altLang="zh-TW" sz="2400" dirty="0" err="1" smtClean="0">
                <a:latin typeface="Times New Roman" pitchFamily="18" charset="0"/>
              </a:rPr>
              <a:t>0.005cm</a:t>
            </a:r>
            <a:endParaRPr lang="en-US" altLang="zh-TW" sz="2400" dirty="0" smtClean="0">
              <a:latin typeface="Times New Roman" pitchFamily="18" charset="0"/>
            </a:endParaRPr>
          </a:p>
          <a:p>
            <a:r>
              <a:rPr lang="en-US" altLang="zh-TW" sz="2400" dirty="0" smtClean="0">
                <a:latin typeface="Times New Roman" pitchFamily="18" charset="0"/>
              </a:rPr>
              <a:t>×) </a:t>
            </a:r>
            <a:r>
              <a:rPr lang="zh-TW" altLang="en-US" sz="2400" dirty="0" smtClean="0">
                <a:latin typeface="Times New Roman" pitchFamily="18" charset="0"/>
              </a:rPr>
              <a:t>       </a:t>
            </a:r>
            <a:r>
              <a:rPr lang="en-US" altLang="zh-TW" sz="2400" dirty="0" smtClean="0">
                <a:latin typeface="Times New Roman" pitchFamily="18" charset="0"/>
              </a:rPr>
              <a:t>1.18 </a:t>
            </a:r>
            <a:r>
              <a:rPr lang="zh-TW" altLang="en-US" sz="2400" dirty="0" smtClean="0">
                <a:latin typeface="Times New Roman" pitchFamily="18" charset="0"/>
              </a:rPr>
              <a:t>            </a:t>
            </a:r>
            <a:r>
              <a:rPr lang="en-US" altLang="zh-TW" sz="2400" dirty="0" smtClean="0">
                <a:latin typeface="Times New Roman" pitchFamily="18" charset="0"/>
              </a:rPr>
              <a:t>±</a:t>
            </a:r>
            <a:r>
              <a:rPr lang="en-US" altLang="zh-TW" sz="2400" dirty="0" err="1" smtClean="0">
                <a:latin typeface="Times New Roman" pitchFamily="18" charset="0"/>
              </a:rPr>
              <a:t>0.05cm</a:t>
            </a:r>
            <a:endParaRPr lang="en-US" altLang="zh-TW" sz="2400" dirty="0" smtClean="0">
              <a:latin typeface="Times New Roman" pitchFamily="18" charset="0"/>
            </a:endParaRPr>
          </a:p>
          <a:p>
            <a:r>
              <a:rPr lang="zh-TW" altLang="en-US" sz="2400" dirty="0" smtClean="0">
                <a:latin typeface="Times New Roman" pitchFamily="18" charset="0"/>
              </a:rPr>
              <a:t>     </a:t>
            </a:r>
            <a:r>
              <a:rPr lang="en-US" altLang="zh-TW" sz="2400" dirty="0" smtClean="0">
                <a:latin typeface="Times New Roman" pitchFamily="18" charset="0"/>
              </a:rPr>
              <a:t>0.0</a:t>
            </a:r>
            <a:r>
              <a:rPr lang="en-US" altLang="zh-TW" sz="2400" b="1" dirty="0" smtClean="0">
                <a:solidFill>
                  <a:srgbClr val="FF0000"/>
                </a:solidFill>
                <a:latin typeface="Times New Roman" pitchFamily="18" charset="0"/>
              </a:rPr>
              <a:t>9880</a:t>
            </a:r>
          </a:p>
          <a:p>
            <a:r>
              <a:rPr lang="zh-TW" altLang="en-US" sz="2400" dirty="0" smtClean="0">
                <a:latin typeface="Times New Roman" pitchFamily="18" charset="0"/>
              </a:rPr>
              <a:t>     </a:t>
            </a:r>
            <a:r>
              <a:rPr lang="en-US" altLang="zh-TW" sz="2400" dirty="0" smtClean="0">
                <a:latin typeface="Times New Roman" pitchFamily="18" charset="0"/>
              </a:rPr>
              <a:t>0.123</a:t>
            </a:r>
            <a:r>
              <a:rPr lang="en-US" altLang="zh-TW" sz="2400" b="1" dirty="0" smtClean="0">
                <a:solidFill>
                  <a:srgbClr val="FF0000"/>
                </a:solidFill>
                <a:latin typeface="Times New Roman" pitchFamily="18" charset="0"/>
              </a:rPr>
              <a:t>5</a:t>
            </a:r>
          </a:p>
          <a:p>
            <a:r>
              <a:rPr lang="zh-TW" altLang="en-US" sz="2400" dirty="0" smtClean="0">
                <a:latin typeface="Times New Roman" pitchFamily="18" charset="0"/>
              </a:rPr>
              <a:t>     </a:t>
            </a:r>
            <a:r>
              <a:rPr lang="en-US" altLang="zh-TW" sz="2400" dirty="0" smtClean="0">
                <a:latin typeface="Times New Roman" pitchFamily="18" charset="0"/>
              </a:rPr>
              <a:t>1.23</a:t>
            </a:r>
            <a:r>
              <a:rPr lang="en-US" altLang="zh-TW" sz="2400" b="1" dirty="0" smtClean="0">
                <a:solidFill>
                  <a:srgbClr val="FF0000"/>
                </a:solidFill>
                <a:latin typeface="Times New Roman" pitchFamily="18" charset="0"/>
              </a:rPr>
              <a:t>5</a:t>
            </a:r>
          </a:p>
          <a:p>
            <a:r>
              <a:rPr lang="zh-TW" altLang="en-US" sz="2400" dirty="0" smtClean="0">
                <a:latin typeface="Times New Roman" pitchFamily="18" charset="0"/>
              </a:rPr>
              <a:t>     </a:t>
            </a:r>
            <a:r>
              <a:rPr lang="en-US" altLang="zh-TW" sz="2400" dirty="0" smtClean="0">
                <a:latin typeface="Times New Roman" pitchFamily="18" charset="0"/>
              </a:rPr>
              <a:t>1.4</a:t>
            </a:r>
            <a:r>
              <a:rPr lang="en-US" altLang="zh-TW" sz="2400" b="1" dirty="0" smtClean="0">
                <a:solidFill>
                  <a:srgbClr val="FF0000"/>
                </a:solidFill>
                <a:latin typeface="Times New Roman" pitchFamily="18" charset="0"/>
              </a:rPr>
              <a:t>5730</a:t>
            </a:r>
            <a:r>
              <a:rPr lang="en-US" altLang="zh-TW" sz="2400" dirty="0" smtClean="0">
                <a:latin typeface="Times New Roman" pitchFamily="18" charset="0"/>
              </a:rPr>
              <a:t> </a:t>
            </a:r>
            <a:r>
              <a:rPr lang="zh-TW" altLang="en-US" sz="2400" dirty="0" smtClean="0">
                <a:latin typeface="Times New Roman" pitchFamily="18" charset="0"/>
              </a:rPr>
              <a:t>             </a:t>
            </a:r>
            <a:r>
              <a:rPr lang="en-US" altLang="zh-TW" sz="2400" dirty="0" smtClean="0">
                <a:latin typeface="Times New Roman" pitchFamily="18" charset="0"/>
              </a:rPr>
              <a:t>±</a:t>
            </a:r>
            <a:r>
              <a:rPr lang="en-US" altLang="zh-TW" sz="2400" dirty="0" err="1" smtClean="0">
                <a:latin typeface="Times New Roman" pitchFamily="18" charset="0"/>
              </a:rPr>
              <a:t>0.05cm</a:t>
            </a:r>
            <a:endParaRPr lang="en-US" altLang="zh-TW" sz="2400" dirty="0" smtClean="0">
              <a:latin typeface="Times New Roman" pitchFamily="18" charset="0"/>
            </a:endParaRPr>
          </a:p>
          <a:p>
            <a:r>
              <a:rPr lang="zh-TW" altLang="en-US" sz="2400" dirty="0" smtClean="0">
                <a:latin typeface="Times New Roman" pitchFamily="18" charset="0"/>
              </a:rPr>
              <a:t>     </a:t>
            </a:r>
            <a:r>
              <a:rPr lang="en-US" altLang="zh-TW" sz="2400" dirty="0" smtClean="0">
                <a:latin typeface="Times New Roman" pitchFamily="18" charset="0"/>
              </a:rPr>
              <a:t>1.4</a:t>
            </a:r>
            <a:r>
              <a:rPr lang="en-US" altLang="zh-TW" sz="2400" b="1" dirty="0" smtClean="0">
                <a:solidFill>
                  <a:srgbClr val="FF0000"/>
                </a:solidFill>
                <a:latin typeface="Times New Roman" pitchFamily="18" charset="0"/>
              </a:rPr>
              <a:t>6</a:t>
            </a:r>
            <a:endParaRPr lang="zh-TW" altLang="en-US" sz="24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誤差 </a:t>
            </a:r>
            <a:r>
              <a:rPr lang="en-US" altLang="zh-TW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= </a:t>
            </a:r>
            <a:r>
              <a:rPr lang="zh-TW" altLang="en-US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測量值 </a:t>
            </a:r>
            <a:r>
              <a:rPr lang="en-US" altLang="zh-TW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 </a:t>
            </a:r>
            <a:r>
              <a:rPr lang="zh-TW" altLang="en-US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真值</a:t>
            </a:r>
            <a:endParaRPr lang="zh-TW" altLang="en-US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b="1" dirty="0" smtClean="0"/>
              <a:t>實驗數據的處理與分析 </a:t>
            </a:r>
            <a:endParaRPr lang="en-US" altLang="zh-TW" b="1" dirty="0" smtClean="0"/>
          </a:p>
          <a:p>
            <a:pPr>
              <a:buNone/>
            </a:pPr>
            <a:r>
              <a:rPr lang="zh-TW" altLang="en-US" dirty="0" smtClean="0"/>
              <a:t>    是想運用統計的方法，讓我們從多次的測量數據中，估算出「最接近」真值的數據。 也就是我們所想要的測量結果。並藉由誤差的分析，讓我們瞭解我們所做的估算，可信度有多高！並探討實驗誤差的可能來源。 </a:t>
            </a:r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誤差的種類</a:t>
            </a:r>
            <a:endParaRPr lang="zh-TW" altLang="en-US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TW" altLang="en-US" dirty="0" smtClean="0"/>
              <a:t>依照來源可以分為： </a:t>
            </a:r>
            <a:endParaRPr lang="en-US" altLang="zh-TW" dirty="0" smtClean="0"/>
          </a:p>
          <a:p>
            <a:r>
              <a:rPr lang="zh-TW" altLang="en-US" b="1" dirty="0" smtClean="0"/>
              <a:t>系統誤差</a:t>
            </a:r>
            <a:r>
              <a:rPr lang="en-US" altLang="zh-TW" dirty="0" smtClean="0"/>
              <a:t>(systematic error)</a:t>
            </a:r>
          </a:p>
          <a:p>
            <a:pPr>
              <a:buNone/>
            </a:pPr>
            <a:r>
              <a:rPr lang="zh-TW" altLang="en-US" dirty="0" smtClean="0"/>
              <a:t>    理論誤差：理論不完備引起的</a:t>
            </a:r>
            <a:r>
              <a:rPr lang="en-US" altLang="zh-TW" dirty="0" smtClean="0"/>
              <a:t>(</a:t>
            </a:r>
            <a:r>
              <a:rPr lang="zh-TW" altLang="en-US" dirty="0" smtClean="0"/>
              <a:t>空氣阻力</a:t>
            </a:r>
            <a:r>
              <a:rPr lang="en-US" altLang="zh-TW" dirty="0" smtClean="0"/>
              <a:t>)</a:t>
            </a:r>
          </a:p>
          <a:p>
            <a:pPr>
              <a:buNone/>
            </a:pPr>
            <a:r>
              <a:rPr lang="zh-TW" altLang="en-US" dirty="0" smtClean="0"/>
              <a:t>    儀器誤差：測量儀器校準不良、不夠精密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    環境誤差：外在環境影響（溫度、氣壓）</a:t>
            </a:r>
            <a:endParaRPr lang="en-US" altLang="zh-TW" dirty="0"/>
          </a:p>
          <a:p>
            <a:pPr>
              <a:buNone/>
            </a:pPr>
            <a:r>
              <a:rPr lang="zh-TW" altLang="en-US" dirty="0" smtClean="0"/>
              <a:t>    人為誤差：人為不正確操作或習慣造成</a:t>
            </a:r>
            <a:endParaRPr lang="en-US" altLang="zh-TW" dirty="0" smtClean="0"/>
          </a:p>
          <a:p>
            <a:r>
              <a:rPr lang="zh-TW" altLang="en-US" dirty="0" smtClean="0"/>
              <a:t> </a:t>
            </a:r>
            <a:r>
              <a:rPr lang="zh-TW" altLang="en-US" b="1" dirty="0" smtClean="0"/>
              <a:t>隨機誤差</a:t>
            </a:r>
            <a:r>
              <a:rPr lang="en-US" altLang="zh-TW" dirty="0" smtClean="0"/>
              <a:t>(random error)</a:t>
            </a:r>
          </a:p>
          <a:p>
            <a:pPr>
              <a:buNone/>
            </a:pPr>
            <a:r>
              <a:rPr lang="zh-TW" altLang="en-US" dirty="0" smtClean="0"/>
              <a:t>     微小因素使測量值產生隨機分佈的誤差，例如熱擾動。</a:t>
            </a:r>
            <a:endParaRPr lang="zh-TW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減少實驗誤差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zh-TW" altLang="en-US" dirty="0" smtClean="0"/>
              <a:t>降低 </a:t>
            </a:r>
            <a:r>
              <a:rPr lang="en-US" altLang="zh-TW" dirty="0" smtClean="0"/>
              <a:t>『</a:t>
            </a:r>
            <a:r>
              <a:rPr lang="zh-TW" altLang="en-US" dirty="0" smtClean="0"/>
              <a:t>系統誤差</a:t>
            </a:r>
            <a:r>
              <a:rPr lang="en-US" altLang="zh-TW" dirty="0" smtClean="0"/>
              <a:t>』</a:t>
            </a:r>
            <a:r>
              <a:rPr lang="zh-TW" altLang="en-US" dirty="0" smtClean="0"/>
              <a:t>的方法，當然只有靠 正確分析誤差來源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    儀器造成的 → 設法改良儀器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    環境造成的 → 設法控制實驗環境。 </a:t>
            </a:r>
          </a:p>
          <a:p>
            <a:pPr>
              <a:buNone/>
            </a:pPr>
            <a:r>
              <a:rPr lang="zh-TW" altLang="en-US" dirty="0" smtClean="0"/>
              <a:t>    操作不良的→ 只好加強訓練自己了喔！</a:t>
            </a:r>
            <a:endParaRPr lang="en-US" altLang="zh-TW" dirty="0" smtClean="0"/>
          </a:p>
          <a:p>
            <a:r>
              <a:rPr lang="zh-TW" altLang="en-US" dirty="0" smtClean="0"/>
              <a:t>降低</a:t>
            </a:r>
            <a:r>
              <a:rPr lang="en-US" altLang="zh-TW" dirty="0" smtClean="0"/>
              <a:t>『</a:t>
            </a:r>
            <a:r>
              <a:rPr lang="zh-TW" altLang="en-US" dirty="0" smtClean="0"/>
              <a:t>隨機誤差</a:t>
            </a:r>
            <a:r>
              <a:rPr lang="en-US" altLang="zh-TW" dirty="0" smtClean="0"/>
              <a:t>』</a:t>
            </a:r>
            <a:r>
              <a:rPr lang="zh-TW" altLang="en-US" dirty="0" smtClean="0"/>
              <a:t>的方法： 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藉由 統計的方法，提供我們如何（藉由增加測量次數） 最有效率的改善</a:t>
            </a:r>
            <a:r>
              <a:rPr lang="en-US" altLang="zh-TW" dirty="0" smtClean="0"/>
              <a:t>『</a:t>
            </a:r>
            <a:r>
              <a:rPr lang="zh-TW" altLang="en-US" dirty="0" smtClean="0"/>
              <a:t>隨機誤差</a:t>
            </a:r>
            <a:r>
              <a:rPr lang="en-US" altLang="zh-TW" dirty="0" smtClean="0"/>
              <a:t>』</a:t>
            </a:r>
            <a:r>
              <a:rPr lang="zh-TW" altLang="en-US" dirty="0" smtClean="0"/>
              <a:t>。</a:t>
            </a:r>
          </a:p>
          <a:p>
            <a:endParaRPr lang="en-US" altLang="zh-TW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分組討論一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請各組用</a:t>
            </a:r>
            <a:r>
              <a:rPr lang="en-US" altLang="zh-TW" dirty="0" smtClean="0"/>
              <a:t>10</a:t>
            </a:r>
            <a:r>
              <a:rPr lang="zh-TW" altLang="en-US" dirty="0" smtClean="0"/>
              <a:t>分鐘討論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 </a:t>
            </a:r>
            <a:r>
              <a:rPr lang="en-US" altLang="zh-TW" dirty="0" smtClean="0"/>
              <a:t>~</a:t>
            </a:r>
            <a:r>
              <a:rPr lang="zh-TW" altLang="en-US" dirty="0" smtClean="0"/>
              <a:t>如何測量操場內側長度</a:t>
            </a:r>
            <a:r>
              <a:rPr lang="en-US" altLang="zh-TW" dirty="0" smtClean="0"/>
              <a:t>?~</a:t>
            </a:r>
          </a:p>
          <a:p>
            <a:pPr marL="0" indent="0"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 並推配一位代表，用</a:t>
            </a:r>
            <a:r>
              <a:rPr lang="en-US" altLang="zh-TW" dirty="0" smtClean="0"/>
              <a:t>2</a:t>
            </a:r>
            <a:r>
              <a:rPr lang="zh-TW" altLang="en-US" dirty="0" smtClean="0"/>
              <a:t>分鐘報告。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32959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分組討論一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請大家針對各組測量的方法，提出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   </a:t>
            </a:r>
            <a:r>
              <a:rPr lang="en-US" altLang="zh-TW" dirty="0" smtClean="0"/>
              <a:t>1.</a:t>
            </a:r>
            <a:r>
              <a:rPr lang="zh-TW" altLang="en-US" dirty="0" smtClean="0"/>
              <a:t> 可能會有的誤差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</a:t>
            </a:r>
            <a:r>
              <a:rPr lang="en-US" altLang="zh-TW" dirty="0" smtClean="0"/>
              <a:t>2.</a:t>
            </a:r>
            <a:r>
              <a:rPr lang="zh-TW" altLang="en-US" dirty="0" smtClean="0"/>
              <a:t> 應該歸類為何種誤差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/>
              <a:t> </a:t>
            </a:r>
            <a:r>
              <a:rPr lang="zh-TW" altLang="en-US" dirty="0" smtClean="0"/>
              <a:t>  </a:t>
            </a:r>
            <a:r>
              <a:rPr lang="en-US" altLang="zh-TW" dirty="0" smtClean="0"/>
              <a:t>3.</a:t>
            </a:r>
            <a:r>
              <a:rPr lang="zh-TW" altLang="en-US" dirty="0" smtClean="0"/>
              <a:t> 如何改善測量方法</a:t>
            </a:r>
            <a:endParaRPr lang="zh-TW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準確度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在正常的使用條件下</a:t>
            </a:r>
            <a:r>
              <a:rPr lang="en-US" altLang="zh-TW" dirty="0"/>
              <a:t>,</a:t>
            </a:r>
            <a:r>
              <a:rPr lang="zh-TW" altLang="en-US" dirty="0"/>
              <a:t>儀錶測量結果的誤差程度為準確度</a:t>
            </a:r>
            <a:r>
              <a:rPr lang="en-US" altLang="zh-TW" dirty="0"/>
              <a:t>. </a:t>
            </a:r>
          </a:p>
          <a:p>
            <a:r>
              <a:rPr lang="zh-TW" altLang="en-US" dirty="0"/>
              <a:t>誤差越小</a:t>
            </a:r>
            <a:r>
              <a:rPr lang="en-US" altLang="zh-TW" dirty="0"/>
              <a:t>,</a:t>
            </a:r>
            <a:r>
              <a:rPr lang="zh-TW" altLang="en-US" dirty="0"/>
              <a:t>儀錶的準確度越高</a:t>
            </a:r>
            <a:r>
              <a:rPr lang="en-US" altLang="zh-TW" dirty="0"/>
              <a:t>,</a:t>
            </a:r>
            <a:r>
              <a:rPr lang="zh-TW" altLang="en-US" dirty="0"/>
              <a:t>而誤差與儀錶的量程範圍有關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44106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準確度</a:t>
            </a:r>
            <a:r>
              <a:rPr lang="en-US" altLang="zh-TW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(Accuracy)</a:t>
            </a:r>
            <a:endParaRPr lang="zh-TW" altLang="en-US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在</a:t>
            </a:r>
            <a:r>
              <a:rPr lang="zh-TW" altLang="en-US" dirty="0"/>
              <a:t>每一次獨立的測量之間，其平均值與</a:t>
            </a:r>
            <a:r>
              <a:rPr lang="zh-TW" altLang="en-US" u="sng" dirty="0"/>
              <a:t>已知的數據真</a:t>
            </a:r>
            <a:r>
              <a:rPr lang="zh-TW" altLang="en-US" u="sng" dirty="0" smtClean="0"/>
              <a:t>值</a:t>
            </a:r>
            <a:r>
              <a:rPr lang="zh-TW" altLang="en-US" dirty="0"/>
              <a:t>（理論值</a:t>
            </a:r>
            <a:r>
              <a:rPr lang="zh-TW" altLang="en-US" dirty="0" smtClean="0"/>
              <a:t>或公認值）之間</a:t>
            </a:r>
            <a:r>
              <a:rPr lang="zh-TW" altLang="en-US" dirty="0"/>
              <a:t>的差距</a:t>
            </a:r>
            <a:r>
              <a:rPr lang="zh-TW" altLang="en-US" dirty="0" smtClean="0"/>
              <a:t>。</a:t>
            </a:r>
            <a:endParaRPr lang="en-US" altLang="zh-TW" dirty="0" smtClean="0"/>
          </a:p>
          <a:p>
            <a:r>
              <a:rPr lang="zh-TW" altLang="en-US" dirty="0" smtClean="0"/>
              <a:t>若</a:t>
            </a:r>
            <a:r>
              <a:rPr lang="zh-TW" altLang="en-US" dirty="0"/>
              <a:t>多次測量其平均值接近</a:t>
            </a:r>
            <a:r>
              <a:rPr lang="zh-TW" altLang="en-US" dirty="0" smtClean="0"/>
              <a:t>於理論值，</a:t>
            </a:r>
            <a:r>
              <a:rPr lang="zh-TW" altLang="en-US" dirty="0"/>
              <a:t>我們可以相信數據「準確」，或是數據具有「高準確度」</a:t>
            </a:r>
            <a:r>
              <a:rPr lang="zh-TW" altLang="en-US" dirty="0" smtClean="0"/>
              <a:t>。</a:t>
            </a:r>
            <a:endParaRPr lang="en-US" altLang="zh-TW" dirty="0"/>
          </a:p>
          <a:p>
            <a:r>
              <a:rPr lang="zh-TW" altLang="en-US" dirty="0" smtClean="0"/>
              <a:t>準確度</a:t>
            </a:r>
            <a:r>
              <a:rPr lang="zh-TW" altLang="en-US" dirty="0"/>
              <a:t>廣泛應用於各類學科，尤其是分析化學。</a:t>
            </a:r>
          </a:p>
        </p:txBody>
      </p:sp>
    </p:spTree>
    <p:extLst>
      <p:ext uri="{BB962C8B-B14F-4D97-AF65-F5344CB8AC3E}">
        <p14:creationId xmlns:p14="http://schemas.microsoft.com/office/powerpoint/2010/main" val="1140028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精密度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可視為多次實驗的</a:t>
            </a:r>
            <a:r>
              <a:rPr lang="en-US" altLang="zh-TW" dirty="0" smtClean="0"/>
              <a:t>”</a:t>
            </a:r>
            <a:r>
              <a:rPr lang="zh-TW" altLang="en-US" dirty="0" smtClean="0"/>
              <a:t>可重複性的程度</a:t>
            </a:r>
            <a:r>
              <a:rPr lang="en-US" altLang="zh-TW" dirty="0" smtClean="0"/>
              <a:t>”</a:t>
            </a:r>
          </a:p>
          <a:p>
            <a:endParaRPr lang="en-US" altLang="zh-TW" dirty="0" smtClean="0"/>
          </a:p>
          <a:p>
            <a:r>
              <a:rPr lang="zh-TW" altLang="en-US" dirty="0" smtClean="0"/>
              <a:t>精確度</a:t>
            </a:r>
            <a:r>
              <a:rPr lang="zh-TW" altLang="en-US" dirty="0"/>
              <a:t>同樣是一個統計學上的概念，指各次獨立實驗數據之分佈的「集中程度」。通常多次測量值的彼此之間的差距小，顯示精確度高；反之若多次測量值彼此之間的差距較大，則此系列實驗不夠精確，即精確度低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387777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準確度與精密度的分別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以打靶的彈著點分析</a:t>
            </a:r>
            <a:r>
              <a:rPr lang="en-US" altLang="zh-TW" dirty="0" smtClean="0"/>
              <a:t>:</a:t>
            </a:r>
          </a:p>
          <a:p>
            <a:endParaRPr lang="zh-TW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2852936"/>
            <a:ext cx="7134331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67878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準確度與精密度的分別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8" y="1628775"/>
            <a:ext cx="82296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19176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準確度的數學描述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Clr>
                    <a:schemeClr val="accent6">
                      <a:lumMod val="50000"/>
                    </a:schemeClr>
                  </a:buClr>
                  <a:buFont typeface="Wingdings" panose="05000000000000000000" pitchFamily="2" charset="2"/>
                  <a:buChar char="Ø"/>
                  <a:defRPr/>
                </a:pPr>
                <a:r>
                  <a:rPr lang="zh-TW" altLang="en-US" dirty="0" smtClean="0"/>
                  <a:t>一般而言準確度可以利用絕對誤差</a:t>
                </a:r>
                <a:r>
                  <a:rPr lang="en-US" altLang="zh-TW" dirty="0"/>
                  <a:t>(absolute error)</a:t>
                </a:r>
                <a:r>
                  <a:rPr lang="zh-TW" altLang="en-US" dirty="0"/>
                  <a:t>、相對誤差</a:t>
                </a:r>
                <a:r>
                  <a:rPr lang="en-US" altLang="zh-TW" dirty="0"/>
                  <a:t>(relative error)</a:t>
                </a:r>
                <a:r>
                  <a:rPr lang="zh-TW" altLang="en-US" dirty="0"/>
                  <a:t>等兩種方式表示，其數學定義如下：</a:t>
                </a:r>
              </a:p>
              <a:p>
                <a:pPr>
                  <a:buClr>
                    <a:schemeClr val="accent6">
                      <a:lumMod val="50000"/>
                    </a:schemeClr>
                  </a:buClr>
                  <a:buFont typeface="Wingdings" panose="05000000000000000000" pitchFamily="2" charset="2"/>
                  <a:buChar char="Ø"/>
                  <a:defRPr/>
                </a:pPr>
                <a:r>
                  <a:rPr lang="zh-TW" altLang="en-US" dirty="0"/>
                  <a:t>絕對誤差： 以誤差量測單位為讀</a:t>
                </a:r>
                <a:r>
                  <a:rPr lang="zh-TW" altLang="en-US" dirty="0" smtClean="0"/>
                  <a:t>值</a:t>
                </a:r>
                <a:endParaRPr lang="en-US" altLang="zh-TW" dirty="0" smtClean="0"/>
              </a:p>
              <a:p>
                <a:pPr marL="0" indent="0">
                  <a:buClr>
                    <a:schemeClr val="accent6">
                      <a:lumMod val="50000"/>
                    </a:schemeClr>
                  </a:buClr>
                  <a:buNone/>
                  <a:defRPr/>
                </a:pPr>
                <a:r>
                  <a:rPr lang="zh-TW" altLang="en-US" dirty="0" smtClean="0"/>
                  <a:t>             絕對誤差</a:t>
                </a:r>
                <a:r>
                  <a:rPr lang="en-US" altLang="zh-TW" dirty="0" smtClean="0"/>
                  <a:t>=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TW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zh-TW" altLang="en-US" i="1">
                            <a:latin typeface="Cambria Math"/>
                          </a:rPr>
                          <m:t>實驗值</m:t>
                        </m:r>
                        <m:r>
                          <a:rPr lang="en-US" altLang="zh-TW" b="0" i="1" smtClean="0">
                            <a:latin typeface="Cambria Math"/>
                          </a:rPr>
                          <m:t>−</m:t>
                        </m:r>
                        <m:r>
                          <a:rPr lang="zh-TW" altLang="en-US" i="1">
                            <a:latin typeface="Cambria Math"/>
                          </a:rPr>
                          <m:t>理論值</m:t>
                        </m:r>
                      </m:e>
                    </m:d>
                  </m:oMath>
                </a14:m>
                <a:endParaRPr lang="en-US" altLang="zh-TW" dirty="0"/>
              </a:p>
              <a:p>
                <a:pPr>
                  <a:buClr>
                    <a:schemeClr val="accent6">
                      <a:lumMod val="50000"/>
                    </a:schemeClr>
                  </a:buClr>
                  <a:buFont typeface="Wingdings" panose="05000000000000000000" pitchFamily="2" charset="2"/>
                  <a:buChar char="Ø"/>
                  <a:defRPr/>
                </a:pPr>
                <a:r>
                  <a:rPr lang="zh-TW" altLang="en-US" dirty="0"/>
                  <a:t>相對誤差： 以誤差百分比為讀值</a:t>
                </a:r>
              </a:p>
              <a:p>
                <a:pPr marL="0" indent="0">
                  <a:buNone/>
                </a:pPr>
                <a:r>
                  <a:rPr lang="zh-TW" altLang="en-US" dirty="0"/>
                  <a:t> </a:t>
                </a:r>
                <a:r>
                  <a:rPr lang="zh-TW" altLang="en-US" dirty="0" smtClean="0"/>
                  <a:t>             百分誤差</a:t>
                </a:r>
                <a:r>
                  <a:rPr lang="en-US" altLang="zh-TW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i="1" smtClean="0">
                            <a:latin typeface="Cambria Math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en-US" altLang="zh-TW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zh-TW" altLang="en-US" i="1">
                                <a:latin typeface="Cambria Math"/>
                              </a:rPr>
                              <m:t>實驗值</m:t>
                            </m:r>
                            <m:r>
                              <a:rPr lang="en-US" altLang="zh-TW" i="1">
                                <a:latin typeface="Cambria Math"/>
                              </a:rPr>
                              <m:t>−</m:t>
                            </m:r>
                            <m:r>
                              <a:rPr lang="zh-TW" altLang="en-US" i="1">
                                <a:latin typeface="Cambria Math"/>
                              </a:rPr>
                              <m:t>理論值</m:t>
                            </m:r>
                          </m:e>
                        </m:d>
                      </m:num>
                      <m:den>
                        <m:r>
                          <a:rPr lang="zh-TW" altLang="en-US" i="1">
                            <a:latin typeface="Cambria Math"/>
                          </a:rPr>
                          <m:t>理論值</m:t>
                        </m:r>
                      </m:den>
                    </m:f>
                    <m:r>
                      <a:rPr lang="en-US" altLang="zh-TW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en-US" altLang="zh-TW" b="0" i="1" smtClean="0">
                        <a:latin typeface="Cambria Math"/>
                        <a:ea typeface="Cambria Math"/>
                      </a:rPr>
                      <m:t>100%</m:t>
                    </m:r>
                  </m:oMath>
                </a14:m>
                <a:endParaRPr lang="zh-TW" altLang="en-US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630" t="-1887" r="-2222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0256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精確度的數學描述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dirty="0"/>
              <a:t>實驗數據的標準差：單一測量與平均值的可能偏差程度，重複或增加實驗次數不會減少其值，其代表單一測量的精密度。</a:t>
            </a:r>
          </a:p>
          <a:p>
            <a:r>
              <a:rPr lang="zh-TW" altLang="zh-TW" dirty="0" smtClean="0"/>
              <a:t>平均值</a:t>
            </a:r>
            <a:r>
              <a:rPr lang="zh-TW" altLang="zh-TW" dirty="0"/>
              <a:t>的標準差：平均值的可重複性程度。多組重複量測之平均值的標準差，可藉由增加量測次數而減少，其代表結果的精密度。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431339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精確度的數學描述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內容版面配置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TW" altLang="zh-TW" dirty="0" smtClean="0"/>
                  <a:t>測量</a:t>
                </a:r>
                <a:r>
                  <a:rPr lang="zh-TW" altLang="zh-TW" dirty="0"/>
                  <a:t>值的標準</a:t>
                </a:r>
                <a:r>
                  <a:rPr lang="zh-TW" altLang="zh-TW" dirty="0" smtClean="0"/>
                  <a:t>偏差</a:t>
                </a:r>
                <a:endParaRPr lang="en-US" altLang="zh-TW" dirty="0" smtClean="0"/>
              </a:p>
              <a:p>
                <a:endParaRPr lang="en-US" altLang="zh-TW" dirty="0" smtClean="0"/>
              </a:p>
              <a:p>
                <a:r>
                  <a:rPr lang="zh-TW" altLang="zh-TW" dirty="0" smtClean="0"/>
                  <a:t>表示</a:t>
                </a:r>
                <a:r>
                  <a:rPr lang="zh-TW" altLang="zh-TW" dirty="0"/>
                  <a:t>測量出現</a:t>
                </a:r>
                <a:r>
                  <a:rPr lang="zh-TW" altLang="zh-TW" dirty="0" smtClean="0"/>
                  <a:t>在</a:t>
                </a:r>
                <a14:m>
                  <m:oMath xmlns:m="http://schemas.openxmlformats.org/officeDocument/2006/math">
                    <m:r>
                      <a:rPr lang="en-US" altLang="zh-TW" dirty="0"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US" altLang="zh-TW" b="0" i="0" dirty="0" smtClean="0">
                        <a:latin typeface="Cambria Math"/>
                      </a:rPr>
                      <m:t>x</m:t>
                    </m:r>
                    <m:r>
                      <a:rPr lang="en-US" altLang="zh-TW" b="0" i="0" dirty="0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altLang="zh-TW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zh-TW" altLang="en-US" b="0" i="1" dirty="0" smtClean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altLang="zh-TW" b="0" i="1" dirty="0" smtClean="0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altLang="zh-TW" b="0" i="1" dirty="0" smtClean="0">
                        <a:latin typeface="Cambria Math"/>
                      </a:rPr>
                      <m:t>)</m:t>
                    </m:r>
                    <m:r>
                      <a:rPr lang="en-US" altLang="zh-TW" b="0" i="1" dirty="0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altLang="zh-TW" b="0" i="1" dirty="0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en-US" altLang="zh-TW" i="1" dirty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altLang="zh-TW" dirty="0"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US" altLang="zh-TW" dirty="0">
                        <a:latin typeface="Cambria Math"/>
                      </a:rPr>
                      <m:t>x</m:t>
                    </m:r>
                    <m:r>
                      <a:rPr lang="en-US" altLang="zh-TW" b="0" i="0" dirty="0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altLang="zh-TW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zh-TW" altLang="en-US" i="1" dirty="0">
                            <a:latin typeface="Cambria Math"/>
                          </a:rPr>
                          <m:t>𝜎</m:t>
                        </m:r>
                      </m:e>
                      <m:sub>
                        <m:r>
                          <a:rPr lang="en-US" altLang="zh-TW" i="1" dirty="0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altLang="zh-TW" i="1" dirty="0">
                        <a:latin typeface="Cambria Math"/>
                      </a:rPr>
                      <m:t>)</m:t>
                    </m:r>
                    <m:r>
                      <a:rPr lang="en-US" altLang="zh-TW" i="1" dirty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en-US" altLang="zh-TW" dirty="0" smtClean="0"/>
              </a:p>
              <a:p>
                <a:pPr marL="0" indent="0">
                  <a:buNone/>
                </a:pPr>
                <a:r>
                  <a:rPr lang="en-US" altLang="zh-TW" dirty="0"/>
                  <a:t> </a:t>
                </a:r>
                <a:r>
                  <a:rPr lang="en-US" altLang="zh-TW" dirty="0" smtClean="0"/>
                  <a:t>   </a:t>
                </a:r>
                <a:r>
                  <a:rPr lang="zh-TW" altLang="zh-TW" dirty="0" smtClean="0"/>
                  <a:t>範圍</a:t>
                </a:r>
                <a:r>
                  <a:rPr lang="zh-TW" altLang="zh-TW" dirty="0"/>
                  <a:t>內的機率為</a:t>
                </a:r>
                <a:r>
                  <a:rPr lang="en-US" altLang="zh-TW" dirty="0"/>
                  <a:t>68.3 %</a:t>
                </a:r>
                <a:r>
                  <a:rPr lang="zh-TW" altLang="zh-TW" dirty="0" smtClean="0"/>
                  <a:t>。</a:t>
                </a:r>
                <a:endParaRPr lang="zh-TW" altLang="zh-TW" dirty="0"/>
              </a:p>
            </p:txBody>
          </p:sp>
        </mc:Choice>
        <mc:Fallback xmlns="">
          <p:sp>
            <p:nvSpPr>
              <p:cNvPr id="3" name="內容版面配置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630" t="-188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196752"/>
            <a:ext cx="4506852" cy="1309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753" y="4005064"/>
            <a:ext cx="6537591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45827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實驗值的表示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TW" altLang="en-US" dirty="0" smtClean="0"/>
              <a:t>多次測量的實驗結果表示為：</a:t>
            </a:r>
            <a:endParaRPr lang="en-US" altLang="zh-TW" dirty="0" smtClean="0"/>
          </a:p>
          <a:p>
            <a:pPr>
              <a:buNone/>
            </a:pPr>
            <a:r>
              <a:rPr lang="zh-TW" altLang="en-US" dirty="0" smtClean="0"/>
              <a:t>       實驗值＝</a:t>
            </a:r>
            <a:endParaRPr lang="en-US" altLang="zh-TW" dirty="0" smtClean="0"/>
          </a:p>
          <a:p>
            <a:r>
              <a:rPr lang="zh-TW" altLang="en-US" dirty="0" smtClean="0"/>
              <a:t>    ：表示平均值，它與已知的數據真值之間的差距決定</a:t>
            </a:r>
            <a:r>
              <a:rPr lang="zh-TW" altLang="en-US" b="1" u="sng" dirty="0" smtClean="0"/>
              <a:t>準確度</a:t>
            </a:r>
            <a:endParaRPr lang="en-US" altLang="zh-TW" b="1" u="sng" dirty="0" smtClean="0"/>
          </a:p>
          <a:p>
            <a:r>
              <a:rPr lang="zh-TW" altLang="en-US" dirty="0" smtClean="0"/>
              <a:t>      ：表示標準偏差，決定</a:t>
            </a:r>
            <a:r>
              <a:rPr lang="zh-TW" altLang="en-US" b="1" u="sng" dirty="0" smtClean="0"/>
              <a:t>精密度</a:t>
            </a:r>
            <a:r>
              <a:rPr lang="zh-TW" altLang="en-US" dirty="0" smtClean="0"/>
              <a:t>大小，若此值很小，即精密度高，表示實驗有高度的再現性，表示實驗數據是可信的。</a:t>
            </a:r>
            <a:endParaRPr lang="en-US" altLang="zh-TW" dirty="0" smtClean="0"/>
          </a:p>
          <a:p>
            <a:r>
              <a:rPr lang="zh-TW" altLang="en-US" dirty="0" smtClean="0"/>
              <a:t>一個結果必須要同時符合準確與精密這兩個條件，才可算是精準</a:t>
            </a:r>
            <a:endParaRPr lang="en-US" altLang="zh-TW" dirty="0" smtClean="0"/>
          </a:p>
          <a:p>
            <a:pPr>
              <a:buNone/>
            </a:pP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/>
        </p:nvGraphicFramePr>
        <p:xfrm>
          <a:off x="2928926" y="2071678"/>
          <a:ext cx="1079508" cy="571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方程式" r:id="rId3" imgW="431640" imgH="228600" progId="Equation.3">
                  <p:embed/>
                </p:oleObj>
              </mc:Choice>
              <mc:Fallback>
                <p:oleObj name="方程式" r:id="rId3" imgW="43164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8926" y="2071678"/>
                        <a:ext cx="1079508" cy="5715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1000085" y="2714620"/>
          <a:ext cx="357205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方程式" r:id="rId5" imgW="139680" imgH="164880" progId="Equation.3">
                  <p:embed/>
                </p:oleObj>
              </mc:Choice>
              <mc:Fallback>
                <p:oleObj name="方程式" r:id="rId5" imgW="139680" imgH="1648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085" y="2714620"/>
                        <a:ext cx="357205" cy="412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1000100" y="3571876"/>
          <a:ext cx="5080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方程式" r:id="rId7" imgW="203040" imgH="228600" progId="Equation.3">
                  <p:embed/>
                </p:oleObj>
              </mc:Choice>
              <mc:Fallback>
                <p:oleObj name="方程式" r:id="rId7" imgW="203040" imgH="2286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00" y="3571876"/>
                        <a:ext cx="508000" cy="571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13034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實作課程：投石車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一般討論精準度，大多針對測量工具</a:t>
            </a:r>
            <a:endParaRPr lang="en-US" altLang="zh-TW" dirty="0" smtClean="0"/>
          </a:p>
          <a:p>
            <a:r>
              <a:rPr lang="zh-TW" altLang="en-US" dirty="0" smtClean="0"/>
              <a:t>現在我們自己來製作投石車，來探討自製武器的準確度及精密度</a:t>
            </a:r>
            <a:endParaRPr lang="en-US" altLang="zh-TW" dirty="0" smtClean="0"/>
          </a:p>
          <a:p>
            <a:r>
              <a:rPr lang="zh-TW" altLang="en-US" dirty="0" smtClean="0"/>
              <a:t>（雄三飛彈直接正面貫穿漁船，精準度如何？）</a:t>
            </a:r>
            <a:endParaRPr lang="zh-TW" altLang="en-US" dirty="0"/>
          </a:p>
        </p:txBody>
      </p:sp>
      <p:pic>
        <p:nvPicPr>
          <p:cNvPr id="2050" name="Picture 2" descr="http://image.knowing.asia/828c5575-0e1a-43bf-9b83-13b7c6847182/e44777f6c07c42001e351600d66d148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3929066"/>
            <a:ext cx="2738420" cy="2738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投石車製作須知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dirty="0" smtClean="0"/>
              <a:t>材料為竹筷、橡皮筋、湯匙、黏土、細繩，不得添加其他東西。</a:t>
            </a:r>
            <a:endParaRPr lang="en-US" altLang="zh-TW" dirty="0" smtClean="0"/>
          </a:p>
          <a:p>
            <a:r>
              <a:rPr lang="zh-TW" altLang="en-US" dirty="0" smtClean="0"/>
              <a:t>拋時器置於地面使用，不得將其固定在地面。</a:t>
            </a:r>
            <a:endParaRPr lang="en-US" altLang="zh-TW" dirty="0" smtClean="0"/>
          </a:p>
          <a:p>
            <a:r>
              <a:rPr lang="zh-TW" altLang="en-US" dirty="0" smtClean="0"/>
              <a:t>發射時，可以用手扣住發射桿，但不得扶持投石車其他部位。也可以細繩固定發射桿，並用剪刀剪斷後發射</a:t>
            </a:r>
            <a:endParaRPr lang="en-US" altLang="zh-TW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投石場地介紹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 smtClean="0"/>
              <a:t>投石區場地長寬皆</a:t>
            </a:r>
            <a:r>
              <a:rPr lang="en-US" altLang="zh-TW" sz="2800" dirty="0" err="1" smtClean="0"/>
              <a:t>50cm</a:t>
            </a:r>
            <a:r>
              <a:rPr lang="zh-TW" altLang="en-US" sz="2800" dirty="0" smtClean="0"/>
              <a:t>，目標為</a:t>
            </a:r>
            <a:r>
              <a:rPr lang="en-US" altLang="zh-TW" sz="2800" dirty="0" err="1" smtClean="0"/>
              <a:t>6m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  <a:p>
            <a:r>
              <a:rPr lang="zh-TW" altLang="en-US" sz="2800" dirty="0" smtClean="0"/>
              <a:t>每</a:t>
            </a:r>
            <a:r>
              <a:rPr lang="en-US" altLang="zh-TW" sz="2800" dirty="0" err="1" smtClean="0"/>
              <a:t>20cm</a:t>
            </a:r>
            <a:r>
              <a:rPr lang="zh-TW" altLang="en-US" sz="2800" dirty="0" smtClean="0"/>
              <a:t>為一區，若在</a:t>
            </a:r>
            <a:r>
              <a:rPr lang="en-US" altLang="zh-TW" sz="2800" dirty="0" err="1" smtClean="0"/>
              <a:t>6m</a:t>
            </a:r>
            <a:r>
              <a:rPr lang="zh-TW" altLang="en-US" sz="2800" dirty="0" smtClean="0"/>
              <a:t>前後一區，皆以</a:t>
            </a:r>
            <a:r>
              <a:rPr lang="en-US" altLang="zh-TW" sz="2800" dirty="0" err="1" smtClean="0"/>
              <a:t>6m</a:t>
            </a:r>
            <a:r>
              <a:rPr lang="zh-TW" altLang="en-US" sz="2800" dirty="0" smtClean="0"/>
              <a:t>紀錄。若在往右或往左一區，記錄為為</a:t>
            </a:r>
            <a:r>
              <a:rPr lang="en-US" altLang="zh-TW" sz="2800" dirty="0" err="1" smtClean="0"/>
              <a:t>5.80m</a:t>
            </a:r>
            <a:r>
              <a:rPr lang="zh-TW" altLang="en-US" sz="2800" dirty="0" smtClean="0"/>
              <a:t>、</a:t>
            </a:r>
            <a:r>
              <a:rPr lang="en-US" altLang="zh-TW" sz="2800" dirty="0" err="1" smtClean="0"/>
              <a:t>6.20m</a:t>
            </a:r>
            <a:r>
              <a:rPr lang="zh-TW" altLang="en-US" sz="2800" dirty="0" smtClean="0"/>
              <a:t>，在延伸一區為</a:t>
            </a:r>
            <a:r>
              <a:rPr lang="en-US" altLang="zh-TW" sz="2800" dirty="0" err="1" smtClean="0"/>
              <a:t>5.60m</a:t>
            </a:r>
            <a:r>
              <a:rPr lang="zh-TW" altLang="en-US" sz="2800" dirty="0" smtClean="0"/>
              <a:t>、</a:t>
            </a:r>
            <a:r>
              <a:rPr lang="en-US" altLang="zh-TW" sz="2800" dirty="0" err="1" smtClean="0"/>
              <a:t>6.40m</a:t>
            </a:r>
            <a:r>
              <a:rPr lang="zh-TW" altLang="en-US" sz="2800" dirty="0" smtClean="0"/>
              <a:t>。</a:t>
            </a:r>
            <a:endParaRPr lang="en-US" altLang="zh-TW" sz="2800" dirty="0" smtClean="0"/>
          </a:p>
        </p:txBody>
      </p:sp>
      <p:sp>
        <p:nvSpPr>
          <p:cNvPr id="5" name="文字方塊 4"/>
          <p:cNvSpPr txBox="1"/>
          <p:nvPr/>
        </p:nvSpPr>
        <p:spPr>
          <a:xfrm>
            <a:off x="1500166" y="4214818"/>
            <a:ext cx="461665" cy="928694"/>
          </a:xfrm>
          <a:prstGeom prst="rect">
            <a:avLst/>
          </a:prstGeom>
          <a:noFill/>
          <a:ln w="25400">
            <a:solidFill>
              <a:schemeClr val="accent1">
                <a:shade val="50000"/>
              </a:schemeClr>
            </a:solidFill>
          </a:ln>
        </p:spPr>
        <p:txBody>
          <a:bodyPr vert="eaVert" wrap="square" rtlCol="0">
            <a:spAutoFit/>
          </a:bodyPr>
          <a:lstStyle/>
          <a:p>
            <a:r>
              <a:rPr lang="zh-TW" altLang="en-US" dirty="0" smtClean="0"/>
              <a:t>投石區</a:t>
            </a:r>
            <a:endParaRPr lang="zh-TW" altLang="en-US" dirty="0"/>
          </a:p>
        </p:txBody>
      </p:sp>
      <p:cxnSp>
        <p:nvCxnSpPr>
          <p:cNvPr id="7" name="直線單箭頭接點 6"/>
          <p:cNvCxnSpPr/>
          <p:nvPr/>
        </p:nvCxnSpPr>
        <p:spPr>
          <a:xfrm>
            <a:off x="1928794" y="5572140"/>
            <a:ext cx="35719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/>
          <p:cNvSpPr txBox="1"/>
          <p:nvPr/>
        </p:nvSpPr>
        <p:spPr>
          <a:xfrm>
            <a:off x="3214678" y="5572140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err="1" smtClean="0"/>
              <a:t>6m</a:t>
            </a:r>
            <a:endParaRPr lang="zh-TW" altLang="en-US" dirty="0"/>
          </a:p>
        </p:txBody>
      </p:sp>
      <p:cxnSp>
        <p:nvCxnSpPr>
          <p:cNvPr id="11" name="直線接點 10"/>
          <p:cNvCxnSpPr/>
          <p:nvPr/>
        </p:nvCxnSpPr>
        <p:spPr>
          <a:xfrm rot="5400000">
            <a:off x="4964909" y="4679165"/>
            <a:ext cx="107157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 rot="5400000">
            <a:off x="4786314" y="4714884"/>
            <a:ext cx="10001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/>
          <p:cNvCxnSpPr/>
          <p:nvPr/>
        </p:nvCxnSpPr>
        <p:spPr>
          <a:xfrm rot="5400000">
            <a:off x="4572000" y="4714884"/>
            <a:ext cx="10001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/>
        </p:nvCxnSpPr>
        <p:spPr>
          <a:xfrm rot="5400000">
            <a:off x="4357686" y="4714884"/>
            <a:ext cx="10001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/>
          <p:cNvCxnSpPr/>
          <p:nvPr/>
        </p:nvCxnSpPr>
        <p:spPr>
          <a:xfrm rot="5400000">
            <a:off x="4071934" y="4714884"/>
            <a:ext cx="10001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/>
          <p:cNvCxnSpPr/>
          <p:nvPr/>
        </p:nvCxnSpPr>
        <p:spPr>
          <a:xfrm rot="5400000">
            <a:off x="5214942" y="4714884"/>
            <a:ext cx="10001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 17"/>
          <p:cNvCxnSpPr/>
          <p:nvPr/>
        </p:nvCxnSpPr>
        <p:spPr>
          <a:xfrm rot="5400000">
            <a:off x="5429256" y="4714884"/>
            <a:ext cx="10001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接點 18"/>
          <p:cNvCxnSpPr/>
          <p:nvPr/>
        </p:nvCxnSpPr>
        <p:spPr>
          <a:xfrm rot="5400000">
            <a:off x="5643570" y="4714884"/>
            <a:ext cx="10001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接點 19"/>
          <p:cNvCxnSpPr/>
          <p:nvPr/>
        </p:nvCxnSpPr>
        <p:spPr>
          <a:xfrm rot="5400000">
            <a:off x="5857884" y="4714884"/>
            <a:ext cx="10001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接點 20"/>
          <p:cNvCxnSpPr/>
          <p:nvPr/>
        </p:nvCxnSpPr>
        <p:spPr>
          <a:xfrm rot="5400000">
            <a:off x="6072198" y="4714884"/>
            <a:ext cx="10001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接點 21"/>
          <p:cNvCxnSpPr/>
          <p:nvPr/>
        </p:nvCxnSpPr>
        <p:spPr>
          <a:xfrm rot="5400000">
            <a:off x="6286512" y="4714884"/>
            <a:ext cx="10001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字方塊 24"/>
          <p:cNvSpPr txBox="1"/>
          <p:nvPr/>
        </p:nvSpPr>
        <p:spPr>
          <a:xfrm>
            <a:off x="4857752" y="3714752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err="1" smtClean="0"/>
              <a:t>20cm</a:t>
            </a:r>
            <a:r>
              <a:rPr lang="zh-TW" altLang="en-US" dirty="0" smtClean="0"/>
              <a:t>為一間隔</a:t>
            </a:r>
            <a:endParaRPr lang="zh-TW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記錄及數據處理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每一組皆進行</a:t>
            </a:r>
            <a:r>
              <a:rPr lang="en-US" altLang="zh-TW" dirty="0" smtClean="0"/>
              <a:t>10</a:t>
            </a:r>
            <a:r>
              <a:rPr lang="zh-TW" altLang="en-US" dirty="0" smtClean="0"/>
              <a:t>次投擲，並記錄投擲數據。</a:t>
            </a:r>
            <a:endParaRPr lang="en-US" altLang="zh-TW" dirty="0" smtClean="0"/>
          </a:p>
          <a:p>
            <a:r>
              <a:rPr lang="zh-TW" altLang="en-US" dirty="0" smtClean="0"/>
              <a:t>各組在旁觀摩，並於</a:t>
            </a:r>
            <a:r>
              <a:rPr lang="en-US" altLang="zh-TW" dirty="0" smtClean="0"/>
              <a:t>10</a:t>
            </a:r>
            <a:r>
              <a:rPr lang="zh-TW" altLang="en-US" dirty="0" smtClean="0"/>
              <a:t>次投擲後提出改善建議。</a:t>
            </a:r>
            <a:endParaRPr lang="en-US" altLang="zh-TW" dirty="0" smtClean="0"/>
          </a:p>
          <a:p>
            <a:r>
              <a:rPr lang="zh-TW" altLang="en-US" dirty="0" smtClean="0"/>
              <a:t>課後將</a:t>
            </a:r>
            <a:r>
              <a:rPr lang="en-US" altLang="zh-TW" dirty="0" smtClean="0"/>
              <a:t>10</a:t>
            </a:r>
            <a:r>
              <a:rPr lang="zh-TW" altLang="en-US" dirty="0" smtClean="0"/>
              <a:t>次數據算出平均值及標準偏差，並以前述實驗值表示法表示。</a:t>
            </a:r>
            <a:endParaRPr lang="zh-TW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1239</Words>
  <Application>Microsoft Office PowerPoint</Application>
  <PresentationFormat>如螢幕大小 (4:3)</PresentationFormat>
  <Paragraphs>118</Paragraphs>
  <Slides>23</Slides>
  <Notes>1</Notes>
  <HiddenSlides>0</HiddenSlides>
  <MMClips>0</MMClips>
  <ScaleCrop>false</ScaleCrop>
  <HeadingPairs>
    <vt:vector size="6" baseType="variant">
      <vt:variant>
        <vt:lpstr>佈景主題</vt:lpstr>
      </vt:variant>
      <vt:variant>
        <vt:i4>2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23</vt:i4>
      </vt:variant>
    </vt:vector>
  </HeadingPairs>
  <TitlesOfParts>
    <vt:vector size="26" baseType="lpstr">
      <vt:lpstr>Office 佈景主題</vt:lpstr>
      <vt:lpstr>1_Office 佈景主題</vt:lpstr>
      <vt:lpstr>方程式</vt:lpstr>
      <vt:lpstr>認識準確度與 精密度   臺南市立土城高級中學／林柏宏</vt:lpstr>
      <vt:lpstr>數字的表達分類</vt:lpstr>
      <vt:lpstr>有效數字的運算</vt:lpstr>
      <vt:lpstr>有效數字的運算</vt:lpstr>
      <vt:lpstr>有效數字的運算</vt:lpstr>
      <vt:lpstr>誤差 = 測量值 - 真值</vt:lpstr>
      <vt:lpstr>誤差的種類</vt:lpstr>
      <vt:lpstr>減少實驗誤差</vt:lpstr>
      <vt:lpstr>分組討論一</vt:lpstr>
      <vt:lpstr>分組討論一</vt:lpstr>
      <vt:lpstr>準確度</vt:lpstr>
      <vt:lpstr>準確度(Accuracy)</vt:lpstr>
      <vt:lpstr>精密度</vt:lpstr>
      <vt:lpstr>準確度與精密度的分別</vt:lpstr>
      <vt:lpstr>準確度與精密度的分別</vt:lpstr>
      <vt:lpstr>準確度的數學描述</vt:lpstr>
      <vt:lpstr>精確度的數學描述</vt:lpstr>
      <vt:lpstr>精確度的數學描述</vt:lpstr>
      <vt:lpstr>實驗值的表示</vt:lpstr>
      <vt:lpstr>實作課程：投石車</vt:lpstr>
      <vt:lpstr>投石車製作須知</vt:lpstr>
      <vt:lpstr>投石場地介紹</vt:lpstr>
      <vt:lpstr>記錄及數據處理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準確度與精密度</dc:title>
  <dc:creator>gren</dc:creator>
  <cp:lastModifiedBy>詩韻356</cp:lastModifiedBy>
  <cp:revision>25</cp:revision>
  <dcterms:created xsi:type="dcterms:W3CDTF">2016-12-29T13:34:37Z</dcterms:created>
  <dcterms:modified xsi:type="dcterms:W3CDTF">2017-02-10T02:45:00Z</dcterms:modified>
</cp:coreProperties>
</file>