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66" r:id="rId3"/>
    <p:sldId id="267" r:id="rId4"/>
    <p:sldId id="268" r:id="rId5"/>
    <p:sldId id="302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303" r:id="rId17"/>
    <p:sldId id="289" r:id="rId18"/>
    <p:sldId id="290" r:id="rId19"/>
    <p:sldId id="291" r:id="rId20"/>
    <p:sldId id="292" r:id="rId21"/>
    <p:sldId id="285" r:id="rId22"/>
    <p:sldId id="286" r:id="rId23"/>
    <p:sldId id="287" r:id="rId24"/>
    <p:sldId id="288" r:id="rId25"/>
    <p:sldId id="293" r:id="rId26"/>
    <p:sldId id="294" r:id="rId27"/>
    <p:sldId id="295" r:id="rId28"/>
    <p:sldId id="296" r:id="rId29"/>
    <p:sldId id="297" r:id="rId30"/>
    <p:sldId id="298" r:id="rId31"/>
    <p:sldId id="299" r:id="rId32"/>
    <p:sldId id="300" r:id="rId33"/>
    <p:sldId id="301" r:id="rId34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3" autoAdjust="0"/>
    <p:restoredTop sz="94660"/>
  </p:normalViewPr>
  <p:slideViewPr>
    <p:cSldViewPr>
      <p:cViewPr>
        <p:scale>
          <a:sx n="100" d="100"/>
          <a:sy n="100" d="100"/>
        </p:scale>
        <p:origin x="-1242" y="-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9C0059-7C4C-4009-85F1-A824A3D2F48E}" type="datetimeFigureOut">
              <a:rPr lang="zh-TW" altLang="en-US" smtClean="0"/>
              <a:t>2017/9/25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F5F08-8972-4406-AD80-1D76AFADB69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2281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F5F08-8972-4406-AD80-1D76AFADB695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1971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44036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/>
            <a:fld id="{310DB00C-0AB0-4479-B975-2F011AA52534}" type="slidenum">
              <a:rPr lang="zh-TW" altLang="en-US" smtClean="0"/>
              <a:pPr eaLnBrk="1" hangingPunct="1"/>
              <a:t>22</a:t>
            </a:fld>
            <a:endParaRPr lang="zh-TW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3356992"/>
            <a:ext cx="7772400" cy="1470025"/>
          </a:xfrm>
        </p:spPr>
        <p:txBody>
          <a:bodyPr>
            <a:noAutofit/>
          </a:bodyPr>
          <a:lstStyle>
            <a:lvl1pPr algn="l">
              <a:defRPr sz="9600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83568" y="2636912"/>
            <a:ext cx="7776864" cy="648072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dirty="0" smtClean="0"/>
              <a:t>按一下以編輯母片副標題樣式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026871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826836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78931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2184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2136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5698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564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pic>
        <p:nvPicPr>
          <p:cNvPr id="4" name="Picture 8" descr="\\Filesrvtp\資源分享\07企編處\A06企編三處\B02編三部\B04部內共同會議\公版\龍騰文化LOGO(黑字).png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550" y="6487368"/>
            <a:ext cx="1008063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 userDrawn="1"/>
        </p:nvSpPr>
        <p:spPr>
          <a:xfrm>
            <a:off x="0" y="0"/>
            <a:ext cx="251520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247644" y="0"/>
            <a:ext cx="144016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391660" y="0"/>
            <a:ext cx="90010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71880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b="1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b="1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b="1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b="1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6XEy0aRDxxE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2129\Desktop\首頁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80"/>
            <a:ext cx="9144000" cy="257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395536" y="2780928"/>
            <a:ext cx="8496944" cy="3964980"/>
          </a:xfrm>
        </p:spPr>
        <p:txBody>
          <a:bodyPr/>
          <a:lstStyle/>
          <a:p>
            <a:pPr algn="ctr"/>
            <a:r>
              <a:rPr lang="zh-TW" altLang="en-US" sz="6000" dirty="0" smtClean="0">
                <a:solidFill>
                  <a:schemeClr val="accent4">
                    <a:lumMod val="75000"/>
                  </a:schemeClr>
                </a:solidFill>
              </a:rPr>
              <a:t>綠色能源：風力與水力</a:t>
            </a:r>
            <a:r>
              <a:rPr lang="en-US" altLang="zh-TW" sz="6000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en-US" altLang="zh-TW" sz="60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altLang="zh-TW" sz="2800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en-US" altLang="zh-TW" sz="28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altLang="zh-TW" sz="2800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en-US" altLang="zh-TW" sz="28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zh-TW" altLang="en-US" sz="2800" dirty="0" smtClean="0">
                <a:solidFill>
                  <a:schemeClr val="tx1">
                    <a:tint val="75000"/>
                  </a:schemeClr>
                </a:solidFill>
                <a:cs typeface="+mn-cs"/>
              </a:rPr>
              <a:t>國立武陵高級中學／林威呈 老師</a:t>
            </a:r>
            <a:endParaRPr lang="zh-TW" altLang="en-US" sz="6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899592" y="2132856"/>
            <a:ext cx="7488832" cy="648072"/>
          </a:xfrm>
        </p:spPr>
        <p:txBody>
          <a:bodyPr/>
          <a:lstStyle/>
          <a:p>
            <a:r>
              <a:rPr lang="zh-TW" altLang="en-US" dirty="0" smtClean="0">
                <a:solidFill>
                  <a:schemeClr val="tx1"/>
                </a:solidFill>
              </a:rPr>
              <a:t>探究與實作─</a:t>
            </a:r>
            <a:r>
              <a:rPr lang="zh-TW" altLang="en-US" sz="2600" dirty="0" smtClean="0">
                <a:solidFill>
                  <a:schemeClr val="tx1"/>
                </a:solidFill>
              </a:rPr>
              <a:t>（四週</a:t>
            </a:r>
            <a:r>
              <a:rPr lang="zh-TW" altLang="en-US" sz="2600" dirty="0">
                <a:solidFill>
                  <a:schemeClr val="tx1"/>
                </a:solidFill>
              </a:rPr>
              <a:t>課程）</a:t>
            </a:r>
          </a:p>
        </p:txBody>
      </p:sp>
    </p:spTree>
    <p:extLst>
      <p:ext uri="{BB962C8B-B14F-4D97-AF65-F5344CB8AC3E}">
        <p14:creationId xmlns:p14="http://schemas.microsoft.com/office/powerpoint/2010/main" val="4125102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內容版面配置區 2"/>
          <p:cNvSpPr>
            <a:spLocks noGrp="1"/>
          </p:cNvSpPr>
          <p:nvPr>
            <p:ph idx="1"/>
          </p:nvPr>
        </p:nvSpPr>
        <p:spPr>
          <a:xfrm>
            <a:off x="590872" y="1350233"/>
            <a:ext cx="8229600" cy="2736304"/>
          </a:xfrm>
        </p:spPr>
        <p:txBody>
          <a:bodyPr>
            <a:normAutofit/>
          </a:bodyPr>
          <a:lstStyle/>
          <a:p>
            <a:pPr eaLnBrk="1" hangingPunct="1"/>
            <a:r>
              <a:rPr lang="zh-TW" altLang="en-US" sz="3000" dirty="0" smtClean="0"/>
              <a:t>石化燃料的依賴</a:t>
            </a:r>
            <a:endParaRPr lang="en-US" altLang="zh-TW" sz="3000" dirty="0" smtClean="0"/>
          </a:p>
          <a:p>
            <a:pPr eaLnBrk="1" hangingPunct="1">
              <a:buFont typeface="Wingdings 2" pitchFamily="18" charset="2"/>
              <a:buNone/>
            </a:pPr>
            <a:r>
              <a:rPr lang="en-US" altLang="zh-TW" sz="3000" dirty="0" smtClean="0"/>
              <a:t>    </a:t>
            </a:r>
            <a:r>
              <a:rPr lang="zh-TW" altLang="en-US" sz="3000" dirty="0" smtClean="0"/>
              <a:t>─ 石油危機：</a:t>
            </a:r>
            <a:r>
              <a:rPr lang="en-US" altLang="zh-TW" sz="3000" dirty="0" smtClean="0">
                <a:latin typeface="Times New Roman" pitchFamily="18" charset="0"/>
                <a:cs typeface="Times New Roman" pitchFamily="18" charset="0"/>
              </a:rPr>
              <a:t>1973</a:t>
            </a:r>
            <a:r>
              <a:rPr lang="zh-TW" altLang="en-US" sz="3000" dirty="0" smtClean="0">
                <a:latin typeface="Times New Roman" pitchFamily="18" charset="0"/>
                <a:cs typeface="Times New Roman" pitchFamily="18" charset="0"/>
              </a:rPr>
              <a:t>年第四次中東戰爭</a:t>
            </a:r>
            <a:endParaRPr lang="en-US" altLang="zh-TW" sz="3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en-US" altLang="zh-TW" sz="3000" dirty="0" smtClean="0">
                <a:latin typeface="Times New Roman" pitchFamily="18" charset="0"/>
                <a:cs typeface="Times New Roman" pitchFamily="18" charset="0"/>
              </a:rPr>
              <a:t>                           </a:t>
            </a:r>
            <a:r>
              <a:rPr lang="zh-TW" altLang="en-US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TW" sz="3000" dirty="0" smtClean="0">
                <a:latin typeface="Times New Roman" pitchFamily="18" charset="0"/>
                <a:cs typeface="Times New Roman" pitchFamily="18" charset="0"/>
              </a:rPr>
              <a:t>1979</a:t>
            </a:r>
            <a:r>
              <a:rPr lang="zh-TW" altLang="en-US" sz="3000" dirty="0" smtClean="0">
                <a:latin typeface="Times New Roman" pitchFamily="18" charset="0"/>
                <a:cs typeface="Times New Roman" pitchFamily="18" charset="0"/>
              </a:rPr>
              <a:t>年兩伊戰爭</a:t>
            </a:r>
            <a:endParaRPr lang="en-US" altLang="zh-TW" sz="3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en-US" altLang="zh-TW" sz="3000" dirty="0" smtClean="0">
                <a:latin typeface="Times New Roman" pitchFamily="18" charset="0"/>
                <a:cs typeface="Times New Roman" pitchFamily="18" charset="0"/>
              </a:rPr>
              <a:t>                         </a:t>
            </a:r>
            <a:r>
              <a:rPr lang="zh-TW" altLang="en-US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TW" sz="3000" dirty="0" smtClean="0">
                <a:latin typeface="Times New Roman" pitchFamily="18" charset="0"/>
                <a:cs typeface="Times New Roman" pitchFamily="18" charset="0"/>
              </a:rPr>
              <a:t>  1990</a:t>
            </a:r>
            <a:r>
              <a:rPr lang="zh-TW" altLang="en-US" sz="3000" dirty="0" smtClean="0">
                <a:latin typeface="Times New Roman" pitchFamily="18" charset="0"/>
                <a:cs typeface="Times New Roman" pitchFamily="18" charset="0"/>
              </a:rPr>
              <a:t>年波斯灣戰爭</a:t>
            </a:r>
            <a:endParaRPr lang="en-US" altLang="zh-TW" sz="3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endParaRPr lang="en-US" altLang="zh-TW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圖片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971625"/>
            <a:ext cx="7056784" cy="4383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內容版面配置區 2"/>
          <p:cNvSpPr txBox="1">
            <a:spLocks/>
          </p:cNvSpPr>
          <p:nvPr/>
        </p:nvSpPr>
        <p:spPr>
          <a:xfrm>
            <a:off x="1691680" y="6366078"/>
            <a:ext cx="5807358" cy="4587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Font typeface="Wingdings 2" pitchFamily="18" charset="2"/>
              <a:buNone/>
            </a:pPr>
            <a:r>
              <a:rPr lang="zh-TW" altLang="en-US" sz="15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圖片來源：我國風力發電技術之評估及建議，工業防治污染第</a:t>
            </a:r>
            <a:r>
              <a:rPr lang="en-US" altLang="zh-TW" sz="15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94</a:t>
            </a:r>
            <a:r>
              <a:rPr lang="zh-TW" altLang="en-US" sz="15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期</a:t>
            </a:r>
          </a:p>
        </p:txBody>
      </p:sp>
      <p:sp>
        <p:nvSpPr>
          <p:cNvPr id="10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eaLnBrk="1" hangingPunct="1"/>
            <a:r>
              <a:rPr lang="zh-TW" altLang="en-US" dirty="0" smtClean="0">
                <a:solidFill>
                  <a:srgbClr val="7030A0"/>
                </a:solidFill>
              </a:rPr>
              <a:t>為何發展綠色能源</a:t>
            </a:r>
          </a:p>
        </p:txBody>
      </p:sp>
    </p:spTree>
    <p:extLst>
      <p:ext uri="{BB962C8B-B14F-4D97-AF65-F5344CB8AC3E}">
        <p14:creationId xmlns:p14="http://schemas.microsoft.com/office/powerpoint/2010/main" val="67488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 dirty="0" smtClean="0">
                <a:solidFill>
                  <a:srgbClr val="7030A0"/>
                </a:solidFill>
              </a:rPr>
              <a:t>為何發展綠色能源</a:t>
            </a:r>
          </a:p>
        </p:txBody>
      </p:sp>
      <p:sp>
        <p:nvSpPr>
          <p:cNvPr id="7171" name="內容版面配置區 2"/>
          <p:cNvSpPr>
            <a:spLocks noGrp="1"/>
          </p:cNvSpPr>
          <p:nvPr>
            <p:ph idx="1"/>
          </p:nvPr>
        </p:nvSpPr>
        <p:spPr>
          <a:xfrm>
            <a:off x="502920" y="1429916"/>
            <a:ext cx="8229600" cy="5488612"/>
          </a:xfrm>
        </p:spPr>
        <p:txBody>
          <a:bodyPr>
            <a:normAutofit/>
          </a:bodyPr>
          <a:lstStyle/>
          <a:p>
            <a:pPr eaLnBrk="1" hangingPunct="1"/>
            <a:r>
              <a:rPr lang="zh-TW" altLang="en-US" sz="3000" dirty="0" smtClean="0"/>
              <a:t>石化燃料的汙染</a:t>
            </a:r>
            <a:endParaRPr lang="en-US" altLang="zh-TW" sz="3000" dirty="0" smtClean="0"/>
          </a:p>
          <a:p>
            <a:pPr eaLnBrk="1" hangingPunct="1">
              <a:buFont typeface="Wingdings 2" pitchFamily="18" charset="2"/>
              <a:buNone/>
            </a:pPr>
            <a:r>
              <a:rPr lang="zh-TW" altLang="en-US" sz="3000" dirty="0" smtClean="0"/>
              <a:t>    ─</a:t>
            </a:r>
            <a:r>
              <a:rPr lang="en-US" altLang="zh-TW" sz="3000" dirty="0" smtClean="0"/>
              <a:t> </a:t>
            </a:r>
            <a:r>
              <a:rPr lang="zh-TW" altLang="en-US" sz="3000" dirty="0" smtClean="0"/>
              <a:t>氣候變化</a:t>
            </a:r>
            <a:endParaRPr lang="en-US" altLang="zh-TW" sz="3000" dirty="0" smtClean="0"/>
          </a:p>
          <a:p>
            <a:pPr>
              <a:buNone/>
            </a:pPr>
            <a:r>
              <a:rPr lang="en-US" altLang="zh-TW" sz="3000" dirty="0" smtClean="0"/>
              <a:t>    </a:t>
            </a:r>
            <a:r>
              <a:rPr lang="zh-TW" altLang="en-US" sz="3000" dirty="0"/>
              <a:t>─</a:t>
            </a:r>
            <a:r>
              <a:rPr lang="en-US" altLang="zh-TW" sz="3000" dirty="0" smtClean="0"/>
              <a:t> </a:t>
            </a:r>
            <a:r>
              <a:rPr lang="zh-TW" altLang="en-US" sz="3000" dirty="0" smtClean="0"/>
              <a:t>自然界的反噬</a:t>
            </a:r>
            <a:endParaRPr lang="en-US" altLang="zh-TW" sz="3000" dirty="0" smtClean="0"/>
          </a:p>
          <a:p>
            <a:pPr algn="ctr" eaLnBrk="1" hangingPunct="1">
              <a:buFont typeface="Wingdings 2" pitchFamily="18" charset="2"/>
              <a:buNone/>
            </a:pPr>
            <a:endParaRPr lang="en-US" altLang="zh-TW" dirty="0" smtClean="0"/>
          </a:p>
          <a:p>
            <a:pPr eaLnBrk="1" hangingPunct="1">
              <a:buFont typeface="Wingdings 2" pitchFamily="18" charset="2"/>
              <a:buNone/>
            </a:pPr>
            <a:r>
              <a:rPr lang="en-US" altLang="zh-TW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    </a:t>
            </a:r>
          </a:p>
          <a:p>
            <a:pPr eaLnBrk="1" hangingPunct="1">
              <a:buFont typeface="Wingdings 2" pitchFamily="18" charset="2"/>
              <a:buNone/>
            </a:pPr>
            <a:endParaRPr lang="en-US" altLang="zh-TW" sz="2000" b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en-US" altLang="zh-TW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   </a:t>
            </a:r>
          </a:p>
          <a:p>
            <a:pPr eaLnBrk="1" hangingPunct="1">
              <a:buFont typeface="Wingdings 2" pitchFamily="18" charset="2"/>
              <a:buNone/>
            </a:pPr>
            <a:endParaRPr lang="en-US" altLang="zh-TW" sz="2000" b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buFont typeface="Wingdings 2" pitchFamily="18" charset="2"/>
              <a:buNone/>
            </a:pPr>
            <a:endParaRPr lang="en-US" altLang="zh-TW" sz="2000" b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algn="r" eaLnBrk="1" hangingPunct="1">
              <a:buFont typeface="Wingdings 2" pitchFamily="18" charset="2"/>
              <a:buNone/>
            </a:pPr>
            <a:r>
              <a:rPr lang="zh-TW" altLang="en-US" sz="1500" dirty="0" smtClean="0">
                <a:latin typeface="標楷體" pitchFamily="65" charset="-120"/>
                <a:ea typeface="標楷體" pitchFamily="65" charset="-120"/>
              </a:rPr>
              <a:t>圖片來源：</a:t>
            </a:r>
            <a:r>
              <a:rPr lang="en-US" altLang="zh-TW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https://</a:t>
            </a:r>
            <a:r>
              <a:rPr lang="en-US" altLang="zh-TW" sz="1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goo.gl</a:t>
            </a:r>
            <a:r>
              <a:rPr lang="en-US" altLang="zh-TW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altLang="zh-TW" sz="1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BhZxdg</a:t>
            </a:r>
            <a:endParaRPr lang="en-US" altLang="zh-TW" sz="1500" b="1" dirty="0" smtClean="0">
              <a:solidFill>
                <a:srgbClr val="FF0000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 algn="r" eaLnBrk="1" hangingPunct="1">
              <a:buFont typeface="Wingdings 2" pitchFamily="18" charset="2"/>
              <a:buNone/>
            </a:pPr>
            <a:r>
              <a:rPr lang="zh-TW" altLang="en-US" sz="16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世界銀行組織：「二十一世紀的戰爭會是爭奪水源的戰爭」</a:t>
            </a:r>
            <a:endParaRPr lang="en-US" altLang="zh-TW" sz="1600" dirty="0" smtClean="0">
              <a:latin typeface="標楷體" pitchFamily="65" charset="-120"/>
              <a:ea typeface="標楷體" pitchFamily="65" charset="-120"/>
            </a:endParaRPr>
          </a:p>
          <a:p>
            <a:pPr algn="r" eaLnBrk="1" hangingPunct="1">
              <a:buFont typeface="Wingdings 2" pitchFamily="18" charset="2"/>
              <a:buNone/>
            </a:pPr>
            <a:endParaRPr lang="zh-TW" altLang="en-US" sz="15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7449" y="1471613"/>
            <a:ext cx="2303463" cy="425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6"/>
          <p:cNvPicPr>
            <a:picLocks noChangeAspect="1" noChangeArrowheads="1"/>
          </p:cNvPicPr>
          <p:nvPr/>
        </p:nvPicPr>
        <p:blipFill>
          <a:blip r:embed="rId3">
            <a:lum brigh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3624" y="1544638"/>
            <a:ext cx="2454275" cy="410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663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 dirty="0" smtClean="0">
                <a:solidFill>
                  <a:srgbClr val="7030A0"/>
                </a:solidFill>
              </a:rPr>
              <a:t>綠色能源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91490" y="160020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zh-TW" altLang="en-US" dirty="0" smtClean="0"/>
              <a:t>取之不盡，用之不竭</a:t>
            </a:r>
            <a:endParaRPr lang="en-US" altLang="zh-TW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zh-TW" altLang="en-US" dirty="0" smtClean="0"/>
              <a:t>低污染</a:t>
            </a:r>
            <a:endParaRPr lang="en-US" altLang="zh-TW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altLang="zh-TW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zh-TW" altLang="en-US" b="1" dirty="0" smtClean="0">
                <a:solidFill>
                  <a:schemeClr val="accent6">
                    <a:lumMod val="75000"/>
                  </a:schemeClr>
                </a:solidFill>
              </a:rPr>
              <a:t>太陽能、地熱、水力、風力</a:t>
            </a:r>
            <a:endParaRPr lang="en-US" altLang="zh-TW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zh-TW" altLang="en-US" b="1" dirty="0" smtClean="0">
                <a:solidFill>
                  <a:schemeClr val="accent6">
                    <a:lumMod val="75000"/>
                  </a:schemeClr>
                </a:solidFill>
              </a:rPr>
              <a:t>海洋能、生質能</a:t>
            </a:r>
            <a:endParaRPr lang="en-US" altLang="zh-TW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 altLang="zh-TW" b="1" dirty="0" smtClean="0">
              <a:solidFill>
                <a:schemeClr val="accent6">
                  <a:lumMod val="75000"/>
                </a:schemeClr>
              </a:solidFill>
              <a:latin typeface="標楷體" pitchFamily="65" charset="-120"/>
              <a:ea typeface="標楷體" pitchFamily="65" charset="-12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 altLang="zh-TW" sz="2000" b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zh-TW" altLang="en-US" sz="20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前沙烏地阿拉伯石油部長</a:t>
            </a:r>
            <a:r>
              <a:rPr lang="en-US" altLang="zh-TW" sz="20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Sheikh Yamani</a:t>
            </a:r>
            <a:endParaRPr lang="en-US" altLang="zh-TW" sz="20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zh-TW" altLang="zh-TW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「石器時代的結束並不是因為石頭用完了</a:t>
            </a:r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，</a:t>
            </a:r>
            <a:endParaRPr lang="en-US" altLang="zh-TW" sz="200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altLang="zh-TW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          </a:t>
            </a:r>
            <a:r>
              <a:rPr lang="zh-TW" altLang="zh-TW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而是有更好的替代能源出現。」</a:t>
            </a:r>
            <a:endParaRPr lang="zh-TW" altLang="en-US" sz="2000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1" r="24645"/>
          <a:stretch/>
        </p:blipFill>
        <p:spPr bwMode="auto">
          <a:xfrm>
            <a:off x="5728540" y="1740917"/>
            <a:ext cx="3062177" cy="4093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字方塊 6"/>
          <p:cNvSpPr txBox="1"/>
          <p:nvPr/>
        </p:nvSpPr>
        <p:spPr>
          <a:xfrm>
            <a:off x="5266015" y="5965520"/>
            <a:ext cx="38779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甘蔗是太陽能利用效率最高的農作物之一</a:t>
            </a:r>
            <a:endParaRPr lang="zh-TW" altLang="en-US" sz="16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80459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內容版面配置區 2"/>
          <p:cNvSpPr>
            <a:spLocks noGrp="1"/>
          </p:cNvSpPr>
          <p:nvPr>
            <p:ph idx="1"/>
          </p:nvPr>
        </p:nvSpPr>
        <p:spPr>
          <a:xfrm>
            <a:off x="457200" y="1233135"/>
            <a:ext cx="8229600" cy="5688632"/>
          </a:xfrm>
        </p:spPr>
        <p:txBody>
          <a:bodyPr>
            <a:normAutofit/>
          </a:bodyPr>
          <a:lstStyle/>
          <a:p>
            <a:pPr>
              <a:buFont typeface="Wingdings 2" pitchFamily="18" charset="2"/>
              <a:buNone/>
            </a:pPr>
            <a:r>
              <a:rPr lang="zh-TW" altLang="en-US" sz="3000" dirty="0">
                <a:solidFill>
                  <a:srgbClr val="FF0000"/>
                </a:solidFill>
                <a:cs typeface="Times New Roman" pitchFamily="18" charset="0"/>
              </a:rPr>
              <a:t>實作</a:t>
            </a:r>
            <a:r>
              <a:rPr lang="en-US" altLang="zh-TW" sz="3000" dirty="0">
                <a:solidFill>
                  <a:srgbClr val="FF0000"/>
                </a:solidFill>
                <a:cs typeface="Times New Roman" pitchFamily="18" charset="0"/>
              </a:rPr>
              <a:t>--</a:t>
            </a:r>
          </a:p>
          <a:p>
            <a:pPr>
              <a:buFont typeface="Wingdings 2" pitchFamily="18" charset="2"/>
              <a:buNone/>
            </a:pPr>
            <a:r>
              <a:rPr lang="zh-TW" altLang="en-US" sz="30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   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你吃麵，它喊燙，風幫你吹涼</a:t>
            </a:r>
            <a:endParaRPr lang="en-US" altLang="zh-TW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 2" pitchFamily="18" charset="2"/>
              <a:buNone/>
            </a:pPr>
            <a:endParaRPr lang="en-US" altLang="zh-TW" sz="3000" dirty="0" smtClean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>
              <a:buFont typeface="Wingdings 2" pitchFamily="18" charset="2"/>
              <a:buNone/>
            </a:pPr>
            <a:endParaRPr lang="en-US" altLang="zh-TW" sz="3000" dirty="0" smtClean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>
              <a:buFont typeface="Wingdings 2" pitchFamily="18" charset="2"/>
              <a:buNone/>
            </a:pPr>
            <a:endParaRPr lang="en-US" altLang="zh-TW" sz="3000" dirty="0" smtClean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>
              <a:buFont typeface="Wingdings 2" pitchFamily="18" charset="2"/>
              <a:buNone/>
            </a:pPr>
            <a:endParaRPr lang="en-US" altLang="zh-TW" sz="3000" dirty="0" smtClean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0" indent="0">
              <a:buNone/>
            </a:pPr>
            <a:endParaRPr lang="en-US" altLang="zh-TW" sz="3000" dirty="0" smtClean="0">
              <a:solidFill>
                <a:srgbClr val="FF0000"/>
              </a:solidFill>
              <a:cs typeface="Times New Roman" pitchFamily="18" charset="0"/>
            </a:endParaRPr>
          </a:p>
          <a:p>
            <a:pPr marL="0" indent="0">
              <a:buNone/>
            </a:pPr>
            <a:r>
              <a:rPr lang="zh-TW" altLang="en-US" sz="3000" dirty="0" smtClean="0">
                <a:solidFill>
                  <a:srgbClr val="FF0000"/>
                </a:solidFill>
                <a:cs typeface="Times New Roman" pitchFamily="18" charset="0"/>
              </a:rPr>
              <a:t>探究</a:t>
            </a:r>
            <a:r>
              <a:rPr lang="en-US" altLang="zh-TW" sz="3000" dirty="0">
                <a:solidFill>
                  <a:srgbClr val="FF0000"/>
                </a:solidFill>
                <a:cs typeface="Times New Roman" pitchFamily="18" charset="0"/>
              </a:rPr>
              <a:t>--</a:t>
            </a:r>
          </a:p>
          <a:p>
            <a:pPr marL="355600" indent="0">
              <a:buNone/>
            </a:pP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依照各組主題進行資料蒐集，進行統整，上臺以</a:t>
            </a:r>
            <a:r>
              <a:rPr lang="en-US" altLang="zh-TW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ppt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報告</a:t>
            </a:r>
            <a:endParaRPr lang="en-US" altLang="zh-TW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 2" pitchFamily="18" charset="2"/>
              <a:buNone/>
            </a:pPr>
            <a:endParaRPr lang="en-US" altLang="zh-TW" dirty="0" smtClean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grpSp>
        <p:nvGrpSpPr>
          <p:cNvPr id="9220" name="群組 57"/>
          <p:cNvGrpSpPr>
            <a:grpSpLocks/>
          </p:cNvGrpSpPr>
          <p:nvPr/>
        </p:nvGrpSpPr>
        <p:grpSpPr bwMode="auto">
          <a:xfrm>
            <a:off x="2987013" y="2430450"/>
            <a:ext cx="3852862" cy="3095625"/>
            <a:chOff x="1621101" y="1609202"/>
            <a:chExt cx="5759211" cy="4772046"/>
          </a:xfrm>
        </p:grpSpPr>
        <p:sp>
          <p:nvSpPr>
            <p:cNvPr id="5" name="Shape 50"/>
            <p:cNvSpPr/>
            <p:nvPr/>
          </p:nvSpPr>
          <p:spPr>
            <a:xfrm>
              <a:off x="1623473" y="2208768"/>
              <a:ext cx="505445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6" name="Shape 54"/>
            <p:cNvSpPr/>
            <p:nvPr/>
          </p:nvSpPr>
          <p:spPr>
            <a:xfrm flipV="1">
              <a:off x="2560799" y="1631228"/>
              <a:ext cx="0" cy="347503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7" name="Shape 55"/>
            <p:cNvSpPr/>
            <p:nvPr/>
          </p:nvSpPr>
          <p:spPr>
            <a:xfrm flipV="1">
              <a:off x="2560799" y="2433910"/>
              <a:ext cx="0" cy="416025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8" name="Shape 56"/>
            <p:cNvSpPr/>
            <p:nvPr/>
          </p:nvSpPr>
          <p:spPr>
            <a:xfrm>
              <a:off x="2556053" y="1628780"/>
              <a:ext cx="4318816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9" name="Shape 57"/>
            <p:cNvSpPr/>
            <p:nvPr/>
          </p:nvSpPr>
          <p:spPr>
            <a:xfrm>
              <a:off x="2560799" y="2849935"/>
              <a:ext cx="505443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0" name="Shape 61"/>
            <p:cNvSpPr/>
            <p:nvPr/>
          </p:nvSpPr>
          <p:spPr>
            <a:xfrm flipV="1">
              <a:off x="3491006" y="1628780"/>
              <a:ext cx="0" cy="100580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1" name="Shape 62"/>
            <p:cNvSpPr/>
            <p:nvPr/>
          </p:nvSpPr>
          <p:spPr>
            <a:xfrm flipV="1">
              <a:off x="3505244" y="3070183"/>
              <a:ext cx="0" cy="433154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2" name="Shape 63"/>
            <p:cNvSpPr/>
            <p:nvPr/>
          </p:nvSpPr>
          <p:spPr>
            <a:xfrm>
              <a:off x="3507616" y="3495996"/>
              <a:ext cx="505445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3" name="Shape 67"/>
            <p:cNvSpPr/>
            <p:nvPr/>
          </p:nvSpPr>
          <p:spPr>
            <a:xfrm flipV="1">
              <a:off x="4475790" y="1641016"/>
              <a:ext cx="0" cy="1620048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4" name="Shape 71"/>
            <p:cNvSpPr/>
            <p:nvPr/>
          </p:nvSpPr>
          <p:spPr>
            <a:xfrm flipV="1">
              <a:off x="4482910" y="3716245"/>
              <a:ext cx="0" cy="504124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5" name="Shape 73"/>
            <p:cNvSpPr/>
            <p:nvPr/>
          </p:nvSpPr>
          <p:spPr>
            <a:xfrm flipV="1">
              <a:off x="5937543" y="1628780"/>
              <a:ext cx="0" cy="1079217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6" name="Shape 85"/>
            <p:cNvSpPr/>
            <p:nvPr/>
          </p:nvSpPr>
          <p:spPr>
            <a:xfrm>
              <a:off x="6874869" y="1638568"/>
              <a:ext cx="0" cy="100580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7" name="Shape 89"/>
            <p:cNvSpPr/>
            <p:nvPr/>
          </p:nvSpPr>
          <p:spPr>
            <a:xfrm>
              <a:off x="6722999" y="2798543"/>
              <a:ext cx="301367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8" name="Shape 91"/>
            <p:cNvSpPr/>
            <p:nvPr/>
          </p:nvSpPr>
          <p:spPr>
            <a:xfrm>
              <a:off x="6874869" y="1631228"/>
              <a:ext cx="0" cy="118934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9" name="Shape 92"/>
            <p:cNvSpPr/>
            <p:nvPr/>
          </p:nvSpPr>
          <p:spPr>
            <a:xfrm>
              <a:off x="6155857" y="4220368"/>
              <a:ext cx="719012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0" name="Shape 93"/>
            <p:cNvSpPr/>
            <p:nvPr/>
          </p:nvSpPr>
          <p:spPr>
            <a:xfrm>
              <a:off x="5937543" y="3219462"/>
              <a:ext cx="0" cy="1010696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1" name="Shape 94"/>
            <p:cNvSpPr/>
            <p:nvPr/>
          </p:nvSpPr>
          <p:spPr>
            <a:xfrm rot="5400000">
              <a:off x="4976182" y="4237498"/>
              <a:ext cx="646062" cy="0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2" name="Shape 95"/>
            <p:cNvSpPr/>
            <p:nvPr/>
          </p:nvSpPr>
          <p:spPr>
            <a:xfrm>
              <a:off x="5311077" y="4220368"/>
              <a:ext cx="863763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3" name="Shape 96"/>
            <p:cNvSpPr/>
            <p:nvPr/>
          </p:nvSpPr>
          <p:spPr>
            <a:xfrm>
              <a:off x="4482910" y="4220368"/>
              <a:ext cx="650195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4" name="Shape 97"/>
            <p:cNvSpPr/>
            <p:nvPr/>
          </p:nvSpPr>
          <p:spPr>
            <a:xfrm flipH="1">
              <a:off x="5137851" y="4063747"/>
              <a:ext cx="4746" cy="345055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5" name="Shape 98"/>
            <p:cNvSpPr/>
            <p:nvPr/>
          </p:nvSpPr>
          <p:spPr>
            <a:xfrm flipH="1">
              <a:off x="1621101" y="2208768"/>
              <a:ext cx="0" cy="2948879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6" name="Shape 99"/>
            <p:cNvSpPr/>
            <p:nvPr/>
          </p:nvSpPr>
          <p:spPr>
            <a:xfrm>
              <a:off x="1621101" y="5157646"/>
              <a:ext cx="1288525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7" name="Shape 100"/>
            <p:cNvSpPr/>
            <p:nvPr/>
          </p:nvSpPr>
          <p:spPr>
            <a:xfrm flipV="1">
              <a:off x="2897762" y="4878665"/>
              <a:ext cx="467475" cy="27898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8" name="Shape 101"/>
            <p:cNvSpPr/>
            <p:nvPr/>
          </p:nvSpPr>
          <p:spPr>
            <a:xfrm>
              <a:off x="3412697" y="5157646"/>
              <a:ext cx="3455052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9" name="Shape 103"/>
            <p:cNvSpPr/>
            <p:nvPr/>
          </p:nvSpPr>
          <p:spPr>
            <a:xfrm flipV="1">
              <a:off x="7197594" y="2712891"/>
              <a:ext cx="182718" cy="181093"/>
            </a:xfrm>
            <a:prstGeom prst="line">
              <a:avLst/>
            </a:prstGeom>
            <a:noFill/>
            <a:ln w="28575" cap="flat">
              <a:solidFill>
                <a:srgbClr val="000000"/>
              </a:solidFill>
              <a:prstDash val="solid"/>
              <a:bevel/>
              <a:tailEnd type="triangle" w="med" len="med"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grpSp>
          <p:nvGrpSpPr>
            <p:cNvPr id="9246" name="群組 110"/>
            <p:cNvGrpSpPr>
              <a:grpSpLocks/>
            </p:cNvGrpSpPr>
            <p:nvPr/>
          </p:nvGrpSpPr>
          <p:grpSpPr bwMode="auto">
            <a:xfrm>
              <a:off x="2135907" y="1938857"/>
              <a:ext cx="540000" cy="540000"/>
              <a:chOff x="395536" y="548680"/>
              <a:chExt cx="720000" cy="720000"/>
            </a:xfrm>
          </p:grpSpPr>
          <p:sp>
            <p:nvSpPr>
              <p:cNvPr id="55" name="橢圓 54"/>
              <p:cNvSpPr/>
              <p:nvPr/>
            </p:nvSpPr>
            <p:spPr>
              <a:xfrm>
                <a:off x="395707" y="546374"/>
                <a:ext cx="721385" cy="721110"/>
              </a:xfrm>
              <a:prstGeom prst="ellipse">
                <a:avLst/>
              </a:prstGeom>
              <a:noFill/>
              <a:ln w="12700" cap="flat">
                <a:solidFill>
                  <a:schemeClr val="tx1"/>
                </a:solidFill>
                <a:prstDash val="solid"/>
                <a:bevel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lIns="45718" tIns="45718" rIns="45718" bIns="45718" anchor="ctr">
                <a:spAutoFit/>
              </a:bodyPr>
              <a:lstStyle/>
              <a:p>
                <a:pPr latinLnBrk="1" hangingPunct="0">
                  <a:defRPr/>
                </a:pPr>
                <a:endParaRPr kumimoji="0" lang="zh-TW" altLang="en-US">
                  <a:solidFill>
                    <a:srgbClr val="000000"/>
                  </a:solidFill>
                  <a:latin typeface="Helvetica" pitchFamily="34" charset="0"/>
                  <a:ea typeface="新細明體" charset="-120"/>
                  <a:cs typeface="Helvetica" pitchFamily="34" charset="0"/>
                  <a:sym typeface="Helvetica" pitchFamily="34" charset="0"/>
                </a:endParaRPr>
              </a:p>
            </p:txBody>
          </p:sp>
          <p:sp>
            <p:nvSpPr>
              <p:cNvPr id="56" name="Shape 51"/>
              <p:cNvSpPr/>
              <p:nvPr/>
            </p:nvSpPr>
            <p:spPr>
              <a:xfrm flipH="1">
                <a:off x="614022" y="624684"/>
                <a:ext cx="0" cy="574277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  <p:sp>
            <p:nvSpPr>
              <p:cNvPr id="57" name="Shape 52"/>
              <p:cNvSpPr/>
              <p:nvPr/>
            </p:nvSpPr>
            <p:spPr>
              <a:xfrm flipV="1">
                <a:off x="614022" y="614897"/>
                <a:ext cx="348037" cy="225142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  <p:sp>
            <p:nvSpPr>
              <p:cNvPr id="58" name="Shape 53"/>
              <p:cNvSpPr/>
              <p:nvPr/>
            </p:nvSpPr>
            <p:spPr>
              <a:xfrm>
                <a:off x="620350" y="980345"/>
                <a:ext cx="354365" cy="218616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  <a:headEnd type="none"/>
                <a:tailEnd type="triangle" w="lg" len="lg"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  <p:sp>
            <p:nvSpPr>
              <p:cNvPr id="59" name="Shape 50"/>
              <p:cNvSpPr/>
              <p:nvPr/>
            </p:nvSpPr>
            <p:spPr>
              <a:xfrm>
                <a:off x="395707" y="908561"/>
                <a:ext cx="218315" cy="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</p:grpSp>
        <p:grpSp>
          <p:nvGrpSpPr>
            <p:cNvPr id="9247" name="群組 111"/>
            <p:cNvGrpSpPr>
              <a:grpSpLocks/>
            </p:cNvGrpSpPr>
            <p:nvPr/>
          </p:nvGrpSpPr>
          <p:grpSpPr bwMode="auto">
            <a:xfrm>
              <a:off x="3073951" y="2579614"/>
              <a:ext cx="540000" cy="540000"/>
              <a:chOff x="395536" y="548680"/>
              <a:chExt cx="720000" cy="720000"/>
            </a:xfrm>
          </p:grpSpPr>
          <p:sp>
            <p:nvSpPr>
              <p:cNvPr id="50" name="橢圓 49"/>
              <p:cNvSpPr/>
              <p:nvPr/>
            </p:nvSpPr>
            <p:spPr>
              <a:xfrm>
                <a:off x="394751" y="546921"/>
                <a:ext cx="721385" cy="721110"/>
              </a:xfrm>
              <a:prstGeom prst="ellipse">
                <a:avLst/>
              </a:prstGeom>
              <a:noFill/>
              <a:ln w="12700" cap="flat">
                <a:solidFill>
                  <a:schemeClr val="tx1"/>
                </a:solidFill>
                <a:prstDash val="solid"/>
                <a:bevel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lIns="45718" tIns="45718" rIns="45718" bIns="45718" anchor="ctr">
                <a:spAutoFit/>
              </a:bodyPr>
              <a:lstStyle/>
              <a:p>
                <a:pPr latinLnBrk="1" hangingPunct="0">
                  <a:defRPr/>
                </a:pPr>
                <a:endParaRPr kumimoji="0" lang="zh-TW" altLang="en-US">
                  <a:solidFill>
                    <a:srgbClr val="000000"/>
                  </a:solidFill>
                  <a:latin typeface="Helvetica" pitchFamily="34" charset="0"/>
                  <a:ea typeface="新細明體" charset="-120"/>
                  <a:cs typeface="Helvetica" pitchFamily="34" charset="0"/>
                  <a:sym typeface="Helvetica" pitchFamily="34" charset="0"/>
                </a:endParaRPr>
              </a:p>
            </p:txBody>
          </p:sp>
          <p:sp>
            <p:nvSpPr>
              <p:cNvPr id="51" name="Shape 51"/>
              <p:cNvSpPr/>
              <p:nvPr/>
            </p:nvSpPr>
            <p:spPr>
              <a:xfrm flipH="1">
                <a:off x="613064" y="621969"/>
                <a:ext cx="0" cy="574277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  <p:sp>
            <p:nvSpPr>
              <p:cNvPr id="52" name="Shape 52"/>
              <p:cNvSpPr/>
              <p:nvPr/>
            </p:nvSpPr>
            <p:spPr>
              <a:xfrm flipV="1">
                <a:off x="613064" y="615443"/>
                <a:ext cx="348037" cy="22188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  <p:sp>
            <p:nvSpPr>
              <p:cNvPr id="53" name="Shape 53"/>
              <p:cNvSpPr/>
              <p:nvPr/>
            </p:nvSpPr>
            <p:spPr>
              <a:xfrm>
                <a:off x="619392" y="980892"/>
                <a:ext cx="357530" cy="21535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  <a:headEnd type="none"/>
                <a:tailEnd type="triangle" w="lg" len="lg"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  <p:sp>
            <p:nvSpPr>
              <p:cNvPr id="54" name="Shape 50"/>
              <p:cNvSpPr/>
              <p:nvPr/>
            </p:nvSpPr>
            <p:spPr>
              <a:xfrm>
                <a:off x="394751" y="909108"/>
                <a:ext cx="218313" cy="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</p:grpSp>
        <p:grpSp>
          <p:nvGrpSpPr>
            <p:cNvPr id="9248" name="群組 117"/>
            <p:cNvGrpSpPr>
              <a:grpSpLocks/>
            </p:cNvGrpSpPr>
            <p:nvPr/>
          </p:nvGrpSpPr>
          <p:grpSpPr bwMode="auto">
            <a:xfrm>
              <a:off x="4018335" y="3220371"/>
              <a:ext cx="576000" cy="540000"/>
              <a:chOff x="395536" y="548680"/>
              <a:chExt cx="720000" cy="720000"/>
            </a:xfrm>
          </p:grpSpPr>
          <p:sp>
            <p:nvSpPr>
              <p:cNvPr id="45" name="橢圓 44"/>
              <p:cNvSpPr/>
              <p:nvPr/>
            </p:nvSpPr>
            <p:spPr>
              <a:xfrm>
                <a:off x="391907" y="544205"/>
                <a:ext cx="723758" cy="724372"/>
              </a:xfrm>
              <a:prstGeom prst="ellipse">
                <a:avLst/>
              </a:prstGeom>
              <a:noFill/>
              <a:ln w="12700" cap="flat">
                <a:solidFill>
                  <a:schemeClr val="tx1"/>
                </a:solidFill>
                <a:prstDash val="solid"/>
                <a:bevel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lIns="45718" tIns="45718" rIns="45718" bIns="45718" anchor="ctr">
                <a:spAutoFit/>
              </a:bodyPr>
              <a:lstStyle/>
              <a:p>
                <a:pPr latinLnBrk="1" hangingPunct="0">
                  <a:defRPr/>
                </a:pPr>
                <a:endParaRPr kumimoji="0" lang="zh-TW" altLang="en-US">
                  <a:solidFill>
                    <a:srgbClr val="000000"/>
                  </a:solidFill>
                  <a:latin typeface="Helvetica" pitchFamily="34" charset="0"/>
                  <a:ea typeface="新細明體" charset="-120"/>
                  <a:cs typeface="Helvetica" pitchFamily="34" charset="0"/>
                  <a:sym typeface="Helvetica" pitchFamily="34" charset="0"/>
                </a:endParaRPr>
              </a:p>
            </p:txBody>
          </p:sp>
          <p:sp>
            <p:nvSpPr>
              <p:cNvPr id="46" name="Shape 51"/>
              <p:cNvSpPr/>
              <p:nvPr/>
            </p:nvSpPr>
            <p:spPr>
              <a:xfrm flipH="1">
                <a:off x="608442" y="619252"/>
                <a:ext cx="0" cy="577541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  <p:sp>
            <p:nvSpPr>
              <p:cNvPr id="47" name="Shape 52"/>
              <p:cNvSpPr/>
              <p:nvPr/>
            </p:nvSpPr>
            <p:spPr>
              <a:xfrm flipV="1">
                <a:off x="608442" y="609464"/>
                <a:ext cx="352979" cy="225142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  <p:sp>
            <p:nvSpPr>
              <p:cNvPr id="48" name="Shape 53"/>
              <p:cNvSpPr/>
              <p:nvPr/>
            </p:nvSpPr>
            <p:spPr>
              <a:xfrm>
                <a:off x="617340" y="981439"/>
                <a:ext cx="358913" cy="21535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  <a:headEnd type="none"/>
                <a:tailEnd type="triangle" w="lg" len="lg"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  <p:sp>
            <p:nvSpPr>
              <p:cNvPr id="49" name="Shape 50"/>
              <p:cNvSpPr/>
              <p:nvPr/>
            </p:nvSpPr>
            <p:spPr>
              <a:xfrm>
                <a:off x="391907" y="906390"/>
                <a:ext cx="216535" cy="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</p:grpSp>
        <p:pic>
          <p:nvPicPr>
            <p:cNvPr id="9249" name="Picture 3" descr="E:\Documents and Settings\GPL-01\Local Settings\Temporary Internet Files\Content.IE5\4FGZUFJY\768px-Emoji_u270b.svg[1]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3728" y="5661248"/>
              <a:ext cx="720000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50" name="Picture 3" descr="E:\Documents and Settings\GPL-01\Local Settings\Temporary Internet Files\Content.IE5\4FGZUFJY\768px-Emoji_u270b.svg[1]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419872" y="5301208"/>
              <a:ext cx="720000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Shape 103"/>
            <p:cNvSpPr/>
            <p:nvPr/>
          </p:nvSpPr>
          <p:spPr>
            <a:xfrm flipV="1">
              <a:off x="7164372" y="2602766"/>
              <a:ext cx="182718" cy="183541"/>
            </a:xfrm>
            <a:prstGeom prst="line">
              <a:avLst/>
            </a:prstGeom>
            <a:noFill/>
            <a:ln w="28575" cap="flat">
              <a:solidFill>
                <a:srgbClr val="000000"/>
              </a:solidFill>
              <a:prstDash val="solid"/>
              <a:bevel/>
              <a:tailEnd type="triangle" w="med" len="med"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36" name="Shape 91"/>
            <p:cNvSpPr/>
            <p:nvPr/>
          </p:nvSpPr>
          <p:spPr>
            <a:xfrm>
              <a:off x="6872495" y="3106890"/>
              <a:ext cx="0" cy="2053204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5868727" y="2707997"/>
              <a:ext cx="144751" cy="504124"/>
            </a:xfrm>
            <a:prstGeom prst="rect">
              <a:avLst/>
            </a:prstGeom>
            <a:noFill/>
            <a:ln w="12700" cap="flat">
              <a:solidFill>
                <a:schemeClr val="tx1"/>
              </a:solidFill>
              <a:prstDash val="solid"/>
              <a:beve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lIns="45718" tIns="45718" rIns="45718" bIns="45718" anchor="ctr">
              <a:spAutoFit/>
            </a:bodyPr>
            <a:lstStyle/>
            <a:p>
              <a:pPr latinLnBrk="1" hangingPunct="0">
                <a:defRPr/>
              </a:pPr>
              <a:endParaRPr kumimoji="0" lang="zh-TW" altLang="en-US">
                <a:solidFill>
                  <a:srgbClr val="000000"/>
                </a:solidFill>
                <a:latin typeface="Helvetica" pitchFamily="34" charset="0"/>
                <a:ea typeface="新細明體" charset="-120"/>
                <a:cs typeface="Helvetica" pitchFamily="34" charset="0"/>
                <a:sym typeface="Helvetica" pitchFamily="34" charset="0"/>
              </a:endParaRPr>
            </a:p>
          </p:txBody>
        </p:sp>
        <p:sp>
          <p:nvSpPr>
            <p:cNvPr id="38" name="流程圖: 人工作業 37"/>
            <p:cNvSpPr/>
            <p:nvPr/>
          </p:nvSpPr>
          <p:spPr>
            <a:xfrm rot="5400000">
              <a:off x="5920149" y="2862506"/>
              <a:ext cx="364634" cy="177974"/>
            </a:xfrm>
            <a:prstGeom prst="flowChartManualOperation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beve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lIns="45718" tIns="45718" rIns="45718" bIns="45718" anchor="ctr">
              <a:spAutoFit/>
            </a:bodyPr>
            <a:lstStyle/>
            <a:p>
              <a:pPr latinLnBrk="1" hangingPunct="0">
                <a:defRPr/>
              </a:pPr>
              <a:endParaRPr kumimoji="0" lang="zh-TW" altLang="en-US">
                <a:solidFill>
                  <a:srgbClr val="000000"/>
                </a:solidFill>
                <a:latin typeface="Helvetica" pitchFamily="34" charset="0"/>
                <a:ea typeface="新細明體" charset="-120"/>
                <a:cs typeface="Helvetica" pitchFamily="34" charset="0"/>
                <a:sym typeface="Helvetica" pitchFamily="34" charset="0"/>
              </a:endParaRPr>
            </a:p>
          </p:txBody>
        </p:sp>
        <p:sp>
          <p:nvSpPr>
            <p:cNvPr id="39" name="文字方塊 38"/>
            <p:cNvSpPr txBox="1"/>
            <p:nvPr/>
          </p:nvSpPr>
          <p:spPr>
            <a:xfrm>
              <a:off x="5894829" y="2556182"/>
              <a:ext cx="68817" cy="276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latinLnBrk="1">
                <a:defRPr/>
              </a:pPr>
              <a:r>
                <a:rPr kumimoji="0" lang="en-US" altLang="zh-TW" dirty="0" smtClean="0">
                  <a:solidFill>
                    <a:srgbClr val="000000"/>
                  </a:solidFill>
                  <a:latin typeface="Helvetica" pitchFamily="34" charset="0"/>
                  <a:cs typeface="Helvetica" pitchFamily="34" charset="0"/>
                  <a:sym typeface="Helvetica" pitchFamily="34" charset="0"/>
                </a:rPr>
                <a:t>-</a:t>
              </a:r>
              <a:endParaRPr kumimoji="0" lang="zh-TW" altLang="en-US" dirty="0" smtClean="0">
                <a:solidFill>
                  <a:srgbClr val="000000"/>
                </a:solidFill>
                <a:latin typeface="Helvetica" pitchFamily="34" charset="0"/>
                <a:cs typeface="Helvetica" pitchFamily="34" charset="0"/>
                <a:sym typeface="Helvetica" pitchFamily="34" charset="0"/>
              </a:endParaRPr>
            </a:p>
          </p:txBody>
        </p:sp>
        <p:sp>
          <p:nvSpPr>
            <p:cNvPr id="40" name="文字方塊 39"/>
            <p:cNvSpPr txBox="1"/>
            <p:nvPr/>
          </p:nvSpPr>
          <p:spPr>
            <a:xfrm>
              <a:off x="5875845" y="2946024"/>
              <a:ext cx="71189" cy="2178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latinLnBrk="1">
                <a:defRPr/>
              </a:pPr>
              <a:r>
                <a:rPr kumimoji="0" lang="en-US" altLang="zh-TW" sz="1400" dirty="0" smtClean="0">
                  <a:solidFill>
                    <a:srgbClr val="000000"/>
                  </a:solidFill>
                  <a:latin typeface="Helvetica" pitchFamily="34" charset="0"/>
                  <a:cs typeface="Helvetica" pitchFamily="34" charset="0"/>
                  <a:sym typeface="Helvetica" pitchFamily="34" charset="0"/>
                </a:rPr>
                <a:t>+</a:t>
              </a:r>
              <a:endParaRPr kumimoji="0" lang="zh-TW" altLang="en-US" sz="1400" dirty="0" smtClean="0">
                <a:solidFill>
                  <a:srgbClr val="000000"/>
                </a:solidFill>
                <a:latin typeface="Helvetica" pitchFamily="34" charset="0"/>
                <a:cs typeface="Helvetica" pitchFamily="34" charset="0"/>
                <a:sym typeface="Helvetica" pitchFamily="34" charset="0"/>
              </a:endParaRPr>
            </a:p>
          </p:txBody>
        </p:sp>
        <p:sp>
          <p:nvSpPr>
            <p:cNvPr id="41" name="文字方塊 40"/>
            <p:cNvSpPr txBox="1"/>
            <p:nvPr/>
          </p:nvSpPr>
          <p:spPr>
            <a:xfrm>
              <a:off x="6060938" y="2470617"/>
              <a:ext cx="363066" cy="3321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latinLnBrk="1">
                <a:defRPr/>
              </a:pPr>
              <a:r>
                <a:rPr kumimoji="0" lang="en-US" altLang="zh-TW" sz="1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Helvetica" pitchFamily="34" charset="0"/>
                </a:rPr>
                <a:t>BZ</a:t>
              </a:r>
              <a:endParaRPr kumimoji="0" lang="zh-TW" altLang="en-US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 pitchFamily="34" charset="0"/>
              </a:endParaRPr>
            </a:p>
          </p:txBody>
        </p:sp>
        <p:sp>
          <p:nvSpPr>
            <p:cNvPr id="42" name="等腰三角形 41"/>
            <p:cNvSpPr/>
            <p:nvPr/>
          </p:nvSpPr>
          <p:spPr>
            <a:xfrm>
              <a:off x="6730117" y="2810779"/>
              <a:ext cx="291877" cy="286322"/>
            </a:xfrm>
            <a:prstGeom prst="triangle">
              <a:avLst/>
            </a:prstGeom>
            <a:solidFill>
              <a:schemeClr val="tx1"/>
            </a:solidFill>
            <a:ln w="12700" cap="flat">
              <a:solidFill>
                <a:schemeClr val="tx1"/>
              </a:solidFill>
              <a:prstDash val="solid"/>
              <a:beve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lIns="45718" tIns="45718" rIns="45718" bIns="45718" anchor="ctr">
              <a:spAutoFit/>
            </a:bodyPr>
            <a:lstStyle/>
            <a:p>
              <a:pPr latinLnBrk="1" hangingPunct="0">
                <a:defRPr/>
              </a:pPr>
              <a:endParaRPr kumimoji="0" lang="zh-TW" altLang="en-US">
                <a:solidFill>
                  <a:srgbClr val="000000"/>
                </a:solidFill>
                <a:latin typeface="Helvetica" pitchFamily="34" charset="0"/>
                <a:ea typeface="新細明體" charset="-120"/>
                <a:cs typeface="Helvetica" pitchFamily="34" charset="0"/>
                <a:sym typeface="Helvetica" pitchFamily="34" charset="0"/>
              </a:endParaRPr>
            </a:p>
          </p:txBody>
        </p:sp>
        <p:sp>
          <p:nvSpPr>
            <p:cNvPr id="43" name="橢圓 42"/>
            <p:cNvSpPr/>
            <p:nvPr/>
          </p:nvSpPr>
          <p:spPr>
            <a:xfrm>
              <a:off x="3469648" y="1609202"/>
              <a:ext cx="37968" cy="39155"/>
            </a:xfrm>
            <a:prstGeom prst="ellipse">
              <a:avLst/>
            </a:prstGeom>
            <a:solidFill>
              <a:schemeClr val="tx1"/>
            </a:solidFill>
            <a:ln w="25400" cap="flat">
              <a:solidFill>
                <a:schemeClr val="tx1"/>
              </a:solidFill>
              <a:prstDash val="solid"/>
              <a:beve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lIns="45718" tIns="45718" rIns="45718" bIns="45718" anchor="ctr">
              <a:spAutoFit/>
            </a:bodyPr>
            <a:lstStyle/>
            <a:p>
              <a:pPr latinLnBrk="1" hangingPunct="0">
                <a:defRPr/>
              </a:pPr>
              <a:endParaRPr kumimoji="0" lang="zh-TW" altLang="en-US">
                <a:solidFill>
                  <a:srgbClr val="000000"/>
                </a:solidFill>
                <a:latin typeface="Helvetica" pitchFamily="34" charset="0"/>
                <a:ea typeface="新細明體" charset="-120"/>
                <a:cs typeface="Helvetica" pitchFamily="34" charset="0"/>
                <a:sym typeface="Helvetica" pitchFamily="34" charset="0"/>
              </a:endParaRPr>
            </a:p>
          </p:txBody>
        </p:sp>
        <p:sp>
          <p:nvSpPr>
            <p:cNvPr id="44" name="橢圓 43"/>
            <p:cNvSpPr/>
            <p:nvPr/>
          </p:nvSpPr>
          <p:spPr>
            <a:xfrm>
              <a:off x="4454434" y="1611650"/>
              <a:ext cx="35594" cy="39155"/>
            </a:xfrm>
            <a:prstGeom prst="ellipse">
              <a:avLst/>
            </a:prstGeom>
            <a:solidFill>
              <a:schemeClr val="tx1"/>
            </a:solidFill>
            <a:ln w="25400" cap="flat">
              <a:solidFill>
                <a:schemeClr val="tx1"/>
              </a:solidFill>
              <a:prstDash val="solid"/>
              <a:beve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lIns="45718" tIns="45718" rIns="45718" bIns="45718" anchor="ctr">
              <a:spAutoFit/>
            </a:bodyPr>
            <a:lstStyle/>
            <a:p>
              <a:pPr latinLnBrk="1" hangingPunct="0">
                <a:defRPr/>
              </a:pPr>
              <a:endParaRPr kumimoji="0" lang="zh-TW" altLang="en-US">
                <a:solidFill>
                  <a:srgbClr val="000000"/>
                </a:solidFill>
                <a:latin typeface="Helvetica" pitchFamily="34" charset="0"/>
                <a:ea typeface="新細明體" charset="-120"/>
                <a:cs typeface="Helvetica" pitchFamily="34" charset="0"/>
                <a:sym typeface="Helvetica" pitchFamily="34" charset="0"/>
              </a:endParaRPr>
            </a:p>
          </p:txBody>
        </p:sp>
      </p:grpSp>
      <p:sp>
        <p:nvSpPr>
          <p:cNvPr id="61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 dirty="0" smtClean="0">
                <a:solidFill>
                  <a:srgbClr val="7030A0"/>
                </a:solidFill>
              </a:rPr>
              <a:t>課程介紹</a:t>
            </a:r>
          </a:p>
        </p:txBody>
      </p:sp>
    </p:spTree>
    <p:extLst>
      <p:ext uri="{BB962C8B-B14F-4D97-AF65-F5344CB8AC3E}">
        <p14:creationId xmlns:p14="http://schemas.microsoft.com/office/powerpoint/2010/main" val="1159469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7030A0"/>
                </a:solidFill>
              </a:rPr>
              <a:t>分組報告</a:t>
            </a:r>
          </a:p>
        </p:txBody>
      </p:sp>
      <p:sp>
        <p:nvSpPr>
          <p:cNvPr id="11267" name="內容版面配置區 2"/>
          <p:cNvSpPr>
            <a:spLocks noGrp="1"/>
          </p:cNvSpPr>
          <p:nvPr>
            <p:ph idx="1"/>
          </p:nvPr>
        </p:nvSpPr>
        <p:spPr>
          <a:xfrm>
            <a:off x="491490" y="1600201"/>
            <a:ext cx="8652510" cy="3052936"/>
          </a:xfrm>
        </p:spPr>
        <p:txBody>
          <a:bodyPr>
            <a:normAutofit/>
          </a:bodyPr>
          <a:lstStyle/>
          <a:p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分八組報告，</a:t>
            </a: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1/12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報告</a:t>
            </a:r>
            <a:endParaRPr lang="en-US" altLang="zh-TW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每堂課四組</a:t>
            </a:r>
            <a:endParaRPr lang="en-US" altLang="zh-TW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根據                                         評分，每項最高</a:t>
            </a: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分</a:t>
            </a:r>
            <a:endParaRPr lang="en-US" altLang="zh-TW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於</a:t>
            </a: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1/12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第二堂報告結束後進行測驗</a:t>
            </a:r>
            <a:endParaRPr lang="en-US" altLang="zh-TW" sz="3000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TW" sz="3000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 2" pitchFamily="18" charset="2"/>
              <a:buNone/>
            </a:pPr>
            <a:endParaRPr lang="zh-TW" altLang="en-US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40" y="2780928"/>
            <a:ext cx="3790950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0947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7030A0"/>
                </a:solidFill>
                <a:cs typeface="Times New Roman" pitchFamily="18" charset="0"/>
              </a:rPr>
              <a:t>討論題目（第一組）</a:t>
            </a:r>
          </a:p>
        </p:txBody>
      </p:sp>
      <p:sp>
        <p:nvSpPr>
          <p:cNvPr id="12291" name="內容版面配置區 2"/>
          <p:cNvSpPr>
            <a:spLocks noGrp="1"/>
          </p:cNvSpPr>
          <p:nvPr>
            <p:ph idx="1"/>
          </p:nvPr>
        </p:nvSpPr>
        <p:spPr>
          <a:xfrm>
            <a:off x="662880" y="1600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zh-TW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風力如何發電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（能量形式轉換過程）</a:t>
            </a:r>
            <a:endParaRPr lang="en-US" altLang="zh-TW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TW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風力大小對風力發電機啟動的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關係</a:t>
            </a:r>
            <a:endParaRPr lang="zh-TW" altLang="zh-TW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373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7030A0"/>
                </a:solidFill>
                <a:cs typeface="Times New Roman" pitchFamily="18" charset="0"/>
              </a:rPr>
              <a:t>討論題目（第二組）</a:t>
            </a:r>
          </a:p>
        </p:txBody>
      </p:sp>
      <p:sp>
        <p:nvSpPr>
          <p:cNvPr id="13315" name="內容版面配置區 2"/>
          <p:cNvSpPr>
            <a:spLocks noGrp="1"/>
          </p:cNvSpPr>
          <p:nvPr>
            <p:ph idx="1"/>
          </p:nvPr>
        </p:nvSpPr>
        <p:spPr>
          <a:xfrm>
            <a:off x="496004" y="1600200"/>
            <a:ext cx="8229600" cy="4525963"/>
          </a:xfrm>
        </p:spPr>
        <p:txBody>
          <a:bodyPr/>
          <a:lstStyle/>
          <a:p>
            <a:r>
              <a:rPr lang="zh-TW" altLang="en-US" sz="3000" dirty="0" smtClean="0"/>
              <a:t>垂直軸</a:t>
            </a:r>
            <a:r>
              <a:rPr lang="zh-TW" altLang="zh-TW" sz="3000" dirty="0" smtClean="0"/>
              <a:t>風力發電機</a:t>
            </a:r>
            <a:r>
              <a:rPr lang="zh-TW" altLang="en-US" sz="3000" dirty="0" smtClean="0"/>
              <a:t>與水平軸的比較</a:t>
            </a:r>
            <a:endParaRPr lang="zh-TW" altLang="zh-TW" sz="3000" dirty="0" smtClean="0"/>
          </a:p>
          <a:p>
            <a:endParaRPr lang="zh-TW" altLang="en-US" dirty="0" smtClean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2" t="10850" r="1307" b="18190"/>
          <a:stretch/>
        </p:blipFill>
        <p:spPr bwMode="auto">
          <a:xfrm>
            <a:off x="683569" y="2703293"/>
            <a:ext cx="4147818" cy="3017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776" y="2703294"/>
            <a:ext cx="4042712" cy="3025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4060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7030A0"/>
                </a:solidFill>
                <a:cs typeface="Times New Roman" pitchFamily="18" charset="0"/>
              </a:rPr>
              <a:t>討論題目（第三組）</a:t>
            </a:r>
          </a:p>
        </p:txBody>
      </p:sp>
      <p:sp>
        <p:nvSpPr>
          <p:cNvPr id="14339" name="內容版面配置區 2"/>
          <p:cNvSpPr>
            <a:spLocks noGrp="1"/>
          </p:cNvSpPr>
          <p:nvPr>
            <p:ph idx="1"/>
          </p:nvPr>
        </p:nvSpPr>
        <p:spPr>
          <a:xfrm>
            <a:off x="491490" y="1600200"/>
            <a:ext cx="8229600" cy="4525963"/>
          </a:xfrm>
        </p:spPr>
        <p:txBody>
          <a:bodyPr/>
          <a:lstStyle/>
          <a:p>
            <a:r>
              <a:rPr lang="zh-TW" altLang="en-US" sz="3000" dirty="0" smtClean="0"/>
              <a:t>適當的</a:t>
            </a:r>
            <a:r>
              <a:rPr lang="zh-TW" altLang="zh-TW" sz="3000" dirty="0" smtClean="0"/>
              <a:t>風力發電</a:t>
            </a:r>
            <a:r>
              <a:rPr lang="zh-TW" altLang="en-US" sz="3000" dirty="0" smtClean="0"/>
              <a:t>廠位置的特點</a:t>
            </a:r>
            <a:endParaRPr lang="en-US" altLang="zh-TW" sz="3000" dirty="0" smtClean="0"/>
          </a:p>
          <a:p>
            <a:endParaRPr lang="zh-TW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224744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7030A0"/>
                </a:solidFill>
                <a:cs typeface="Times New Roman" pitchFamily="18" charset="0"/>
              </a:rPr>
              <a:t>討論題目（第四組）</a:t>
            </a:r>
          </a:p>
        </p:txBody>
      </p:sp>
      <p:sp>
        <p:nvSpPr>
          <p:cNvPr id="15363" name="內容版面配置區 2"/>
          <p:cNvSpPr>
            <a:spLocks noGrp="1"/>
          </p:cNvSpPr>
          <p:nvPr>
            <p:ph idx="1"/>
          </p:nvPr>
        </p:nvSpPr>
        <p:spPr>
          <a:xfrm>
            <a:off x="662880" y="1600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zh-TW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風力發電的優點</a:t>
            </a:r>
            <a:endParaRPr lang="en-US" altLang="zh-TW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zh-TW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風力發電的缺點</a:t>
            </a:r>
            <a:endParaRPr lang="zh-TW" altLang="en-US" sz="3000" dirty="0" smtClean="0">
              <a:ea typeface="標楷體" pitchFamily="65" charset="-12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67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7030A0"/>
                </a:solidFill>
                <a:cs typeface="Times New Roman" pitchFamily="18" charset="0"/>
              </a:rPr>
              <a:t>討論題目（第五組）</a:t>
            </a:r>
          </a:p>
        </p:txBody>
      </p:sp>
      <p:sp>
        <p:nvSpPr>
          <p:cNvPr id="16387" name="內容版面配置區 2"/>
          <p:cNvSpPr>
            <a:spLocks noGrp="1"/>
          </p:cNvSpPr>
          <p:nvPr>
            <p:ph idx="1"/>
          </p:nvPr>
        </p:nvSpPr>
        <p:spPr>
          <a:xfrm>
            <a:off x="491490" y="1600200"/>
            <a:ext cx="8229600" cy="4525963"/>
          </a:xfrm>
        </p:spPr>
        <p:txBody>
          <a:bodyPr>
            <a:normAutofit/>
          </a:bodyPr>
          <a:lstStyle/>
          <a:p>
            <a:r>
              <a:rPr lang="zh-TW" altLang="en-US" sz="3000" dirty="0" smtClean="0"/>
              <a:t>國外</a:t>
            </a:r>
            <a:r>
              <a:rPr lang="zh-TW" altLang="zh-TW" sz="3000" dirty="0" smtClean="0"/>
              <a:t>風力發電</a:t>
            </a:r>
            <a:r>
              <a:rPr lang="zh-TW" altLang="en-US" sz="3000" dirty="0" smtClean="0"/>
              <a:t>主要國家的發展</a:t>
            </a:r>
            <a:r>
              <a:rPr lang="zh-TW" altLang="zh-TW" sz="3000" dirty="0" smtClean="0"/>
              <a:t>現況</a:t>
            </a:r>
          </a:p>
        </p:txBody>
      </p:sp>
    </p:spTree>
    <p:extLst>
      <p:ext uri="{BB962C8B-B14F-4D97-AF65-F5344CB8AC3E}">
        <p14:creationId xmlns:p14="http://schemas.microsoft.com/office/powerpoint/2010/main" val="511319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7030A0"/>
                </a:solidFill>
                <a:cs typeface="Times New Roman" pitchFamily="18" charset="0"/>
              </a:rPr>
              <a:t>討論題目（第六組）</a:t>
            </a:r>
          </a:p>
        </p:txBody>
      </p:sp>
      <p:sp>
        <p:nvSpPr>
          <p:cNvPr id="17411" name="內容版面配置區 2"/>
          <p:cNvSpPr>
            <a:spLocks noGrp="1"/>
          </p:cNvSpPr>
          <p:nvPr>
            <p:ph idx="1"/>
          </p:nvPr>
        </p:nvSpPr>
        <p:spPr>
          <a:xfrm>
            <a:off x="491490" y="1600200"/>
            <a:ext cx="8229600" cy="4525963"/>
          </a:xfrm>
        </p:spPr>
        <p:txBody>
          <a:bodyPr>
            <a:normAutofit/>
          </a:bodyPr>
          <a:lstStyle/>
          <a:p>
            <a:r>
              <a:rPr lang="zh-TW" altLang="en-US" sz="3000" dirty="0">
                <a:cs typeface="Times New Roman" pitchFamily="18" charset="0"/>
              </a:rPr>
              <a:t>臺</a:t>
            </a:r>
            <a:r>
              <a:rPr lang="zh-TW" altLang="zh-TW" sz="3000" dirty="0" smtClean="0">
                <a:cs typeface="Times New Roman" pitchFamily="18" charset="0"/>
              </a:rPr>
              <a:t>灣</a:t>
            </a:r>
            <a:r>
              <a:rPr lang="zh-TW" altLang="en-US" sz="3000" dirty="0" smtClean="0">
                <a:cs typeface="Times New Roman" pitchFamily="18" charset="0"/>
              </a:rPr>
              <a:t>風力</a:t>
            </a:r>
            <a:r>
              <a:rPr lang="zh-TW" altLang="zh-TW" sz="3000" dirty="0" smtClean="0">
                <a:cs typeface="Times New Roman" pitchFamily="18" charset="0"/>
              </a:rPr>
              <a:t>發電現況</a:t>
            </a:r>
            <a:r>
              <a:rPr lang="zh-TW" altLang="en-US" sz="3000" dirty="0" smtClean="0">
                <a:cs typeface="Times New Roman" pitchFamily="18" charset="0"/>
              </a:rPr>
              <a:t>與未來可能趨勢</a:t>
            </a:r>
            <a:endParaRPr lang="en-US" altLang="zh-TW" sz="3000" dirty="0" smtClean="0">
              <a:cs typeface="Times New Roman" pitchFamily="18" charset="0"/>
            </a:endParaRPr>
          </a:p>
          <a:p>
            <a:r>
              <a:rPr lang="zh-TW" altLang="en-US" sz="3000" dirty="0">
                <a:cs typeface="Times New Roman" pitchFamily="18" charset="0"/>
              </a:rPr>
              <a:t>臺</a:t>
            </a:r>
            <a:r>
              <a:rPr lang="zh-TW" altLang="zh-TW" sz="3000" dirty="0" smtClean="0">
                <a:cs typeface="Times New Roman" pitchFamily="18" charset="0"/>
              </a:rPr>
              <a:t>灣風力發電</a:t>
            </a:r>
            <a:r>
              <a:rPr lang="zh-TW" altLang="en-US" sz="3000" dirty="0" smtClean="0">
                <a:cs typeface="Times New Roman" pitchFamily="18" charset="0"/>
              </a:rPr>
              <a:t>相對於他國</a:t>
            </a:r>
            <a:r>
              <a:rPr lang="zh-TW" altLang="zh-TW" sz="3000" dirty="0" smtClean="0">
                <a:cs typeface="Times New Roman" pitchFamily="18" charset="0"/>
              </a:rPr>
              <a:t>的優勢與劣勢</a:t>
            </a:r>
            <a:endParaRPr lang="zh-TW" altLang="en-US" sz="3000" dirty="0" smtClean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664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7030A0"/>
                </a:solidFill>
                <a:cs typeface="Times New Roman" pitchFamily="18" charset="0"/>
              </a:rPr>
              <a:t>討論題目（第七組）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91490" y="1600200"/>
            <a:ext cx="8229600" cy="4525963"/>
          </a:xfrm>
        </p:spPr>
        <p:txBody>
          <a:bodyPr/>
          <a:lstStyle/>
          <a:p>
            <a:pPr>
              <a:defRPr/>
            </a:pPr>
            <a:r>
              <a:rPr lang="zh-TW" altLang="zh-TW" sz="3000" dirty="0" smtClean="0">
                <a:cs typeface="Times New Roman" pitchFamily="18" charset="0"/>
              </a:rPr>
              <a:t>水力發電的主要發電廠類型</a:t>
            </a:r>
            <a:endParaRPr lang="en-US" altLang="zh-TW" sz="3000" dirty="0" smtClean="0">
              <a:cs typeface="Times New Roman" pitchFamily="18" charset="0"/>
            </a:endParaRPr>
          </a:p>
          <a:p>
            <a:pPr>
              <a:buFont typeface="Wingdings 2" pitchFamily="18" charset="2"/>
              <a:buNone/>
              <a:defRPr/>
            </a:pPr>
            <a:r>
              <a:rPr lang="zh-TW" altLang="en-US" sz="2800" b="1" dirty="0" smtClean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         大型流水式水力電廠</a:t>
            </a:r>
            <a:endParaRPr lang="en-US" altLang="zh-TW" sz="2800" b="1" dirty="0" smtClean="0">
              <a:solidFill>
                <a:schemeClr val="accent5">
                  <a:lumMod val="75000"/>
                </a:schemeClr>
              </a:solidFill>
              <a:cs typeface="Times New Roman" pitchFamily="18" charset="0"/>
            </a:endParaRPr>
          </a:p>
          <a:p>
            <a:pPr>
              <a:buFont typeface="Wingdings 2" pitchFamily="18" charset="2"/>
              <a:buNone/>
              <a:defRPr/>
            </a:pPr>
            <a:r>
              <a:rPr lang="en-US" altLang="zh-TW" sz="2800" b="1" dirty="0" smtClean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         </a:t>
            </a:r>
            <a:r>
              <a:rPr lang="zh-TW" altLang="en-US" sz="2800" b="1" dirty="0" smtClean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大型蓄水式水力電廠</a:t>
            </a:r>
            <a:endParaRPr lang="en-US" altLang="zh-TW" sz="2800" b="1" dirty="0" smtClean="0">
              <a:solidFill>
                <a:schemeClr val="accent5">
                  <a:lumMod val="75000"/>
                </a:schemeClr>
              </a:solidFill>
              <a:cs typeface="Times New Roman" pitchFamily="18" charset="0"/>
            </a:endParaRPr>
          </a:p>
          <a:p>
            <a:pPr>
              <a:buFont typeface="Wingdings 2" pitchFamily="18" charset="2"/>
              <a:buNone/>
              <a:defRPr/>
            </a:pPr>
            <a:r>
              <a:rPr lang="zh-TW" altLang="en-US" sz="2800" b="1" dirty="0" smtClean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         抽蓄式水力電廠</a:t>
            </a:r>
            <a:r>
              <a:rPr lang="zh-TW" altLang="en-US" sz="1600" b="1" dirty="0" smtClean="0">
                <a:solidFill>
                  <a:srgbClr val="FF0000"/>
                </a:solidFill>
                <a:cs typeface="Times New Roman" pitchFamily="18" charset="0"/>
              </a:rPr>
              <a:t>（臺灣最大的是</a:t>
            </a:r>
            <a:r>
              <a:rPr lang="en-US" altLang="zh-TW" sz="1600" b="1" dirty="0" smtClean="0">
                <a:solidFill>
                  <a:srgbClr val="FF0000"/>
                </a:solidFill>
                <a:cs typeface="Times New Roman" pitchFamily="18" charset="0"/>
              </a:rPr>
              <a:t>?</a:t>
            </a:r>
            <a:r>
              <a:rPr lang="zh-TW" altLang="en-US" sz="1600" b="1" dirty="0" smtClean="0">
                <a:solidFill>
                  <a:srgbClr val="FF0000"/>
                </a:solidFill>
                <a:cs typeface="Times New Roman" pitchFamily="18" charset="0"/>
              </a:rPr>
              <a:t>）</a:t>
            </a:r>
          </a:p>
          <a:p>
            <a:pPr>
              <a:buFont typeface="Wingdings 2" pitchFamily="18" charset="2"/>
              <a:buNone/>
              <a:defRPr/>
            </a:pPr>
            <a:endParaRPr lang="en-US" altLang="zh-TW" dirty="0" smtClean="0">
              <a:cs typeface="Times New Roman" pitchFamily="18" charset="0"/>
            </a:endParaRPr>
          </a:p>
          <a:p>
            <a:pPr>
              <a:defRPr/>
            </a:pPr>
            <a:r>
              <a:rPr lang="zh-TW" altLang="en-US" sz="3000" dirty="0">
                <a:cs typeface="Times New Roman" pitchFamily="18" charset="0"/>
              </a:rPr>
              <a:t>臺</a:t>
            </a:r>
            <a:r>
              <a:rPr lang="zh-TW" altLang="zh-TW" sz="3000" dirty="0" smtClean="0">
                <a:cs typeface="Times New Roman" pitchFamily="18" charset="0"/>
              </a:rPr>
              <a:t>灣水力發電</a:t>
            </a:r>
            <a:r>
              <a:rPr lang="zh-TW" altLang="en-US" sz="3000" dirty="0" smtClean="0">
                <a:cs typeface="Times New Roman" pitchFamily="18" charset="0"/>
              </a:rPr>
              <a:t>量最大之河川</a:t>
            </a:r>
            <a:endParaRPr lang="en-US" altLang="zh-TW" sz="3000" dirty="0" smtClean="0">
              <a:cs typeface="Times New Roman" pitchFamily="18" charset="0"/>
            </a:endParaRPr>
          </a:p>
          <a:p>
            <a:pPr>
              <a:buFont typeface="Wingdings 2" pitchFamily="18" charset="2"/>
              <a:buNone/>
              <a:defRPr/>
            </a:pPr>
            <a:endParaRPr lang="zh-TW" altLang="zh-TW" dirty="0"/>
          </a:p>
        </p:txBody>
      </p:sp>
    </p:spTree>
    <p:extLst>
      <p:ext uri="{BB962C8B-B14F-4D97-AF65-F5344CB8AC3E}">
        <p14:creationId xmlns:p14="http://schemas.microsoft.com/office/powerpoint/2010/main" val="3599757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7030A0"/>
                </a:solidFill>
                <a:cs typeface="Times New Roman" pitchFamily="18" charset="0"/>
              </a:rPr>
              <a:t>討論題目（第八組）</a:t>
            </a:r>
          </a:p>
        </p:txBody>
      </p:sp>
      <p:sp>
        <p:nvSpPr>
          <p:cNvPr id="19459" name="內容版面配置區 2"/>
          <p:cNvSpPr>
            <a:spLocks noGrp="1"/>
          </p:cNvSpPr>
          <p:nvPr>
            <p:ph idx="1"/>
          </p:nvPr>
        </p:nvSpPr>
        <p:spPr>
          <a:xfrm>
            <a:off x="662880" y="1600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zh-TW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水力發電的優點</a:t>
            </a:r>
          </a:p>
          <a:p>
            <a:pPr marL="0" indent="0">
              <a:buNone/>
            </a:pP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zh-TW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水力發電的缺點</a:t>
            </a:r>
          </a:p>
        </p:txBody>
      </p:sp>
    </p:spTree>
    <p:extLst>
      <p:ext uri="{BB962C8B-B14F-4D97-AF65-F5344CB8AC3E}">
        <p14:creationId xmlns:p14="http://schemas.microsoft.com/office/powerpoint/2010/main" val="244837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PPT</a:t>
            </a:r>
            <a:r>
              <a:rPr lang="zh-TW" altLang="en-US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報告注意事項</a:t>
            </a:r>
          </a:p>
        </p:txBody>
      </p:sp>
      <p:sp>
        <p:nvSpPr>
          <p:cNvPr id="20483" name="內容版面配置區 2"/>
          <p:cNvSpPr>
            <a:spLocks noGrp="1"/>
          </p:cNvSpPr>
          <p:nvPr>
            <p:ph idx="1"/>
          </p:nvPr>
        </p:nvSpPr>
        <p:spPr>
          <a:xfrm>
            <a:off x="491490" y="1600200"/>
            <a:ext cx="8229600" cy="4525963"/>
          </a:xfrm>
        </p:spPr>
        <p:txBody>
          <a:bodyPr>
            <a:normAutofit/>
          </a:bodyPr>
          <a:lstStyle/>
          <a:p>
            <a:r>
              <a:rPr lang="zh-TW" altLang="en-US" sz="3000" dirty="0" smtClean="0"/>
              <a:t>以圖為主，以字為輔，</a:t>
            </a:r>
            <a:r>
              <a:rPr lang="zh-TW" altLang="en-US" sz="3000" dirty="0" smtClean="0">
                <a:solidFill>
                  <a:srgbClr val="FF0000"/>
                </a:solidFill>
              </a:rPr>
              <a:t>切忌滿滿都是字</a:t>
            </a:r>
            <a:endParaRPr lang="en-US" altLang="zh-TW" sz="3000" dirty="0" smtClean="0">
              <a:solidFill>
                <a:srgbClr val="FF0000"/>
              </a:solidFill>
            </a:endParaRPr>
          </a:p>
          <a:p>
            <a:endParaRPr lang="en-US" altLang="zh-TW" sz="3000" dirty="0" smtClean="0">
              <a:solidFill>
                <a:srgbClr val="FF0000"/>
              </a:solidFill>
            </a:endParaRPr>
          </a:p>
          <a:p>
            <a:r>
              <a:rPr lang="zh-TW" altLang="en-US" sz="3000" dirty="0" smtClean="0"/>
              <a:t>配色注意投影後是否清楚 </a:t>
            </a:r>
            <a:r>
              <a:rPr lang="en-US" altLang="zh-TW" sz="3000" dirty="0" smtClean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zh-TW" altLang="en-US" sz="3000" dirty="0" smtClean="0">
                <a:solidFill>
                  <a:schemeClr val="accent6">
                    <a:lumMod val="75000"/>
                  </a:schemeClr>
                </a:solidFill>
              </a:rPr>
              <a:t>不清楚</a:t>
            </a:r>
            <a:r>
              <a:rPr lang="en-US" altLang="zh-TW" sz="3000" dirty="0" smtClean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  <a:p>
            <a:endParaRPr lang="en-US" altLang="zh-TW" sz="3000" dirty="0" smtClean="0">
              <a:solidFill>
                <a:srgbClr val="FFFF00"/>
              </a:solidFill>
            </a:endParaRPr>
          </a:p>
          <a:p>
            <a:r>
              <a:rPr lang="zh-TW" altLang="en-US" sz="3000" dirty="0" smtClean="0"/>
              <a:t>字體足夠大</a:t>
            </a:r>
          </a:p>
        </p:txBody>
      </p:sp>
      <p:pic>
        <p:nvPicPr>
          <p:cNvPr id="4" name="圖片 3" descr="ppt錯誤示範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77947"/>
            <a:ext cx="7956550" cy="447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3162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內容版面配置區 2"/>
          <p:cNvSpPr>
            <a:spLocks noGrp="1"/>
          </p:cNvSpPr>
          <p:nvPr>
            <p:ph idx="1"/>
          </p:nvPr>
        </p:nvSpPr>
        <p:spPr>
          <a:xfrm>
            <a:off x="491490" y="1450494"/>
            <a:ext cx="8229600" cy="4950940"/>
          </a:xfrm>
        </p:spPr>
        <p:txBody>
          <a:bodyPr>
            <a:noAutofit/>
          </a:bodyPr>
          <a:lstStyle/>
          <a:p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完成實驗 </a:t>
            </a:r>
            <a:r>
              <a:rPr lang="zh-TW" altLang="en-US" sz="3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你吃麵它喊燙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分</a:t>
            </a:r>
            <a:endParaRPr lang="en-US" altLang="zh-TW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完成實驗 </a:t>
            </a:r>
            <a:r>
              <a:rPr lang="zh-TW" altLang="en-US" sz="3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風幫你吹涼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分</a:t>
            </a:r>
            <a:endParaRPr lang="en-US" altLang="zh-TW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完成實驗紀錄：最高</a:t>
            </a: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分</a:t>
            </a:r>
            <a:endParaRPr lang="en-US" altLang="zh-TW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投影片報告：評分</a:t>
            </a: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*0.3</a:t>
            </a:r>
          </a:p>
          <a:p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後測：分數</a:t>
            </a: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*0.1</a:t>
            </a:r>
            <a:endParaRPr lang="zh-TW" altLang="en-US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4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solidFill>
                  <a:srgbClr val="7030A0"/>
                </a:solidFill>
              </a:rPr>
              <a:t>評分標準</a:t>
            </a:r>
          </a:p>
        </p:txBody>
      </p:sp>
    </p:spTree>
    <p:extLst>
      <p:ext uri="{BB962C8B-B14F-4D97-AF65-F5344CB8AC3E}">
        <p14:creationId xmlns:p14="http://schemas.microsoft.com/office/powerpoint/2010/main" val="2148225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標題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247775"/>
          </a:xfrm>
          <a:ln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defRPr/>
            </a:pPr>
            <a:r>
              <a:rPr lang="zh-TW" altLang="en-US" sz="4400" dirty="0" smtClean="0">
                <a:solidFill>
                  <a:srgbClr val="7030A0"/>
                </a:solidFill>
              </a:rPr>
              <a:t>你吃麵它喊燙，風幫你吹涼</a:t>
            </a:r>
          </a:p>
        </p:txBody>
      </p:sp>
      <p:grpSp>
        <p:nvGrpSpPr>
          <p:cNvPr id="29699" name="群組 57"/>
          <p:cNvGrpSpPr>
            <a:grpSpLocks/>
          </p:cNvGrpSpPr>
          <p:nvPr/>
        </p:nvGrpSpPr>
        <p:grpSpPr bwMode="auto">
          <a:xfrm>
            <a:off x="2484338" y="2132856"/>
            <a:ext cx="4679950" cy="3600450"/>
            <a:chOff x="1621101" y="1609202"/>
            <a:chExt cx="5759211" cy="4772046"/>
          </a:xfrm>
        </p:grpSpPr>
        <p:sp>
          <p:nvSpPr>
            <p:cNvPr id="6" name="Shape 50"/>
            <p:cNvSpPr/>
            <p:nvPr/>
          </p:nvSpPr>
          <p:spPr>
            <a:xfrm>
              <a:off x="1623054" y="2208863"/>
              <a:ext cx="505983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7" name="Shape 54"/>
            <p:cNvSpPr/>
            <p:nvPr/>
          </p:nvSpPr>
          <p:spPr>
            <a:xfrm flipV="1">
              <a:off x="2558829" y="1632346"/>
              <a:ext cx="0" cy="347173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8" name="Shape 55"/>
            <p:cNvSpPr/>
            <p:nvPr/>
          </p:nvSpPr>
          <p:spPr>
            <a:xfrm flipV="1">
              <a:off x="2558829" y="2436103"/>
              <a:ext cx="0" cy="412399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9" name="Shape 56"/>
            <p:cNvSpPr/>
            <p:nvPr/>
          </p:nvSpPr>
          <p:spPr>
            <a:xfrm>
              <a:off x="2554922" y="1628138"/>
              <a:ext cx="4319408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0" name="Shape 57"/>
            <p:cNvSpPr/>
            <p:nvPr/>
          </p:nvSpPr>
          <p:spPr>
            <a:xfrm>
              <a:off x="2558829" y="2848503"/>
              <a:ext cx="505982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1" name="Shape 61"/>
            <p:cNvSpPr/>
            <p:nvPr/>
          </p:nvSpPr>
          <p:spPr>
            <a:xfrm flipV="1">
              <a:off x="3490695" y="1628138"/>
              <a:ext cx="0" cy="1007853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2" name="Shape 62"/>
            <p:cNvSpPr/>
            <p:nvPr/>
          </p:nvSpPr>
          <p:spPr>
            <a:xfrm flipV="1">
              <a:off x="3502417" y="3069431"/>
              <a:ext cx="0" cy="43344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3" name="Shape 63"/>
            <p:cNvSpPr/>
            <p:nvPr/>
          </p:nvSpPr>
          <p:spPr>
            <a:xfrm>
              <a:off x="3508278" y="3496558"/>
              <a:ext cx="502074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4" name="Shape 67"/>
            <p:cNvSpPr/>
            <p:nvPr/>
          </p:nvSpPr>
          <p:spPr>
            <a:xfrm flipV="1">
              <a:off x="4475309" y="1640762"/>
              <a:ext cx="0" cy="1620139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5" name="Shape 71"/>
            <p:cNvSpPr/>
            <p:nvPr/>
          </p:nvSpPr>
          <p:spPr>
            <a:xfrm flipV="1">
              <a:off x="4485078" y="3717487"/>
              <a:ext cx="0" cy="502874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6" name="Shape 73"/>
            <p:cNvSpPr/>
            <p:nvPr/>
          </p:nvSpPr>
          <p:spPr>
            <a:xfrm flipV="1">
              <a:off x="5938556" y="1628138"/>
              <a:ext cx="0" cy="1079392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7" name="Shape 85"/>
            <p:cNvSpPr/>
            <p:nvPr/>
          </p:nvSpPr>
          <p:spPr>
            <a:xfrm>
              <a:off x="6874329" y="1638659"/>
              <a:ext cx="0" cy="1005749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8" name="Shape 89"/>
            <p:cNvSpPr/>
            <p:nvPr/>
          </p:nvSpPr>
          <p:spPr>
            <a:xfrm>
              <a:off x="6721948" y="2798005"/>
              <a:ext cx="302809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9" name="Shape 91"/>
            <p:cNvSpPr/>
            <p:nvPr/>
          </p:nvSpPr>
          <p:spPr>
            <a:xfrm>
              <a:off x="6874329" y="1632346"/>
              <a:ext cx="0" cy="1188804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0" name="Shape 92"/>
            <p:cNvSpPr/>
            <p:nvPr/>
          </p:nvSpPr>
          <p:spPr>
            <a:xfrm>
              <a:off x="6157359" y="4220361"/>
              <a:ext cx="716970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1" name="Shape 93"/>
            <p:cNvSpPr/>
            <p:nvPr/>
          </p:nvSpPr>
          <p:spPr>
            <a:xfrm>
              <a:off x="5938556" y="3218820"/>
              <a:ext cx="0" cy="1009957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2" name="Shape 94"/>
            <p:cNvSpPr/>
            <p:nvPr/>
          </p:nvSpPr>
          <p:spPr>
            <a:xfrm rot="5400000">
              <a:off x="4975700" y="4237193"/>
              <a:ext cx="648056" cy="0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3" name="Shape 95"/>
            <p:cNvSpPr/>
            <p:nvPr/>
          </p:nvSpPr>
          <p:spPr>
            <a:xfrm>
              <a:off x="5309497" y="4220361"/>
              <a:ext cx="863491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4" name="Shape 96"/>
            <p:cNvSpPr/>
            <p:nvPr/>
          </p:nvSpPr>
          <p:spPr>
            <a:xfrm>
              <a:off x="4485078" y="4220361"/>
              <a:ext cx="648595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5" name="Shape 97"/>
            <p:cNvSpPr/>
            <p:nvPr/>
          </p:nvSpPr>
          <p:spPr>
            <a:xfrm flipH="1">
              <a:off x="5137580" y="4062555"/>
              <a:ext cx="5860" cy="345069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6" name="Shape 98"/>
            <p:cNvSpPr/>
            <p:nvPr/>
          </p:nvSpPr>
          <p:spPr>
            <a:xfrm flipH="1">
              <a:off x="1621101" y="2206760"/>
              <a:ext cx="0" cy="2949916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7" name="Shape 99"/>
            <p:cNvSpPr/>
            <p:nvPr/>
          </p:nvSpPr>
          <p:spPr>
            <a:xfrm>
              <a:off x="1621101" y="5156675"/>
              <a:ext cx="1287421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8" name="Shape 100"/>
            <p:cNvSpPr/>
            <p:nvPr/>
          </p:nvSpPr>
          <p:spPr>
            <a:xfrm flipV="1">
              <a:off x="2898755" y="4878937"/>
              <a:ext cx="466910" cy="277738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9" name="Shape 101"/>
            <p:cNvSpPr/>
            <p:nvPr/>
          </p:nvSpPr>
          <p:spPr>
            <a:xfrm>
              <a:off x="3410598" y="5156675"/>
              <a:ext cx="3457871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30" name="Shape 103"/>
            <p:cNvSpPr/>
            <p:nvPr/>
          </p:nvSpPr>
          <p:spPr>
            <a:xfrm flipV="1">
              <a:off x="7198627" y="2713842"/>
              <a:ext cx="181685" cy="180951"/>
            </a:xfrm>
            <a:prstGeom prst="line">
              <a:avLst/>
            </a:prstGeom>
            <a:noFill/>
            <a:ln w="28575" cap="flat">
              <a:solidFill>
                <a:srgbClr val="000000"/>
              </a:solidFill>
              <a:prstDash val="solid"/>
              <a:bevel/>
              <a:tailEnd type="triangle" w="med" len="med"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grpSp>
          <p:nvGrpSpPr>
            <p:cNvPr id="29725" name="群組 110"/>
            <p:cNvGrpSpPr>
              <a:grpSpLocks/>
            </p:cNvGrpSpPr>
            <p:nvPr/>
          </p:nvGrpSpPr>
          <p:grpSpPr bwMode="auto">
            <a:xfrm>
              <a:off x="2135907" y="1938857"/>
              <a:ext cx="540000" cy="540000"/>
              <a:chOff x="395536" y="548680"/>
              <a:chExt cx="720000" cy="720000"/>
            </a:xfrm>
          </p:grpSpPr>
          <p:sp>
            <p:nvSpPr>
              <p:cNvPr id="56" name="橢圓 55"/>
              <p:cNvSpPr/>
              <p:nvPr/>
            </p:nvSpPr>
            <p:spPr>
              <a:xfrm>
                <a:off x="396795" y="549592"/>
                <a:ext cx="718925" cy="718192"/>
              </a:xfrm>
              <a:prstGeom prst="ellipse">
                <a:avLst/>
              </a:prstGeom>
              <a:noFill/>
              <a:ln w="12700" cap="flat">
                <a:solidFill>
                  <a:schemeClr val="tx1"/>
                </a:solidFill>
                <a:prstDash val="solid"/>
                <a:bevel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lIns="45718" tIns="45718" rIns="45718" bIns="45718" anchor="ctr">
                <a:spAutoFit/>
              </a:bodyPr>
              <a:lstStyle/>
              <a:p>
                <a:pPr latinLnBrk="1" hangingPunct="0">
                  <a:defRPr/>
                </a:pPr>
                <a:endParaRPr kumimoji="0" lang="zh-TW" altLang="en-US">
                  <a:solidFill>
                    <a:srgbClr val="000000"/>
                  </a:solidFill>
                  <a:latin typeface="Helvetica" pitchFamily="34" charset="0"/>
                  <a:cs typeface="Helvetica" pitchFamily="34" charset="0"/>
                  <a:sym typeface="Helvetica" pitchFamily="34" charset="0"/>
                </a:endParaRPr>
              </a:p>
            </p:txBody>
          </p:sp>
          <p:sp>
            <p:nvSpPr>
              <p:cNvPr id="57" name="Shape 51"/>
              <p:cNvSpPr/>
              <p:nvPr/>
            </p:nvSpPr>
            <p:spPr>
              <a:xfrm flipH="1">
                <a:off x="612992" y="622533"/>
                <a:ext cx="0" cy="57792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  <p:sp>
            <p:nvSpPr>
              <p:cNvPr id="58" name="Shape 52"/>
              <p:cNvSpPr/>
              <p:nvPr/>
            </p:nvSpPr>
            <p:spPr>
              <a:xfrm flipV="1">
                <a:off x="612992" y="616922"/>
                <a:ext cx="349043" cy="224435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  <p:sp>
            <p:nvSpPr>
              <p:cNvPr id="59" name="Shape 53"/>
              <p:cNvSpPr/>
              <p:nvPr/>
            </p:nvSpPr>
            <p:spPr>
              <a:xfrm>
                <a:off x="620807" y="978825"/>
                <a:ext cx="356857" cy="221629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  <a:headEnd type="none"/>
                <a:tailEnd type="triangle" w="lg" len="lg"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  <p:sp>
            <p:nvSpPr>
              <p:cNvPr id="60" name="Shape 50"/>
              <p:cNvSpPr/>
              <p:nvPr/>
            </p:nvSpPr>
            <p:spPr>
              <a:xfrm>
                <a:off x="396795" y="908688"/>
                <a:ext cx="216198" cy="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</p:grpSp>
        <p:grpSp>
          <p:nvGrpSpPr>
            <p:cNvPr id="29726" name="群組 111"/>
            <p:cNvGrpSpPr>
              <a:grpSpLocks/>
            </p:cNvGrpSpPr>
            <p:nvPr/>
          </p:nvGrpSpPr>
          <p:grpSpPr bwMode="auto">
            <a:xfrm>
              <a:off x="3073951" y="2579614"/>
              <a:ext cx="540000" cy="540000"/>
              <a:chOff x="395536" y="548680"/>
              <a:chExt cx="720000" cy="720000"/>
            </a:xfrm>
          </p:grpSpPr>
          <p:sp>
            <p:nvSpPr>
              <p:cNvPr id="51" name="橢圓 50"/>
              <p:cNvSpPr/>
              <p:nvPr/>
            </p:nvSpPr>
            <p:spPr>
              <a:xfrm>
                <a:off x="396373" y="548102"/>
                <a:ext cx="718925" cy="720998"/>
              </a:xfrm>
              <a:prstGeom prst="ellipse">
                <a:avLst/>
              </a:prstGeom>
              <a:noFill/>
              <a:ln w="12700" cap="flat">
                <a:solidFill>
                  <a:schemeClr val="tx1"/>
                </a:solidFill>
                <a:prstDash val="solid"/>
                <a:bevel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lIns="45718" tIns="45718" rIns="45718" bIns="45718" anchor="ctr">
                <a:spAutoFit/>
              </a:bodyPr>
              <a:lstStyle/>
              <a:p>
                <a:pPr latinLnBrk="1" hangingPunct="0">
                  <a:defRPr/>
                </a:pPr>
                <a:endParaRPr kumimoji="0" lang="zh-TW" altLang="en-US">
                  <a:solidFill>
                    <a:srgbClr val="000000"/>
                  </a:solidFill>
                  <a:latin typeface="Helvetica" pitchFamily="34" charset="0"/>
                  <a:cs typeface="Helvetica" pitchFamily="34" charset="0"/>
                  <a:sym typeface="Helvetica" pitchFamily="34" charset="0"/>
                </a:endParaRPr>
              </a:p>
            </p:txBody>
          </p:sp>
          <p:sp>
            <p:nvSpPr>
              <p:cNvPr id="52" name="Shape 51"/>
              <p:cNvSpPr/>
              <p:nvPr/>
            </p:nvSpPr>
            <p:spPr>
              <a:xfrm flipH="1">
                <a:off x="612571" y="621044"/>
                <a:ext cx="0" cy="57792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  <p:sp>
            <p:nvSpPr>
              <p:cNvPr id="53" name="Shape 52"/>
              <p:cNvSpPr/>
              <p:nvPr/>
            </p:nvSpPr>
            <p:spPr>
              <a:xfrm flipV="1">
                <a:off x="612571" y="615433"/>
                <a:ext cx="349043" cy="22163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  <p:sp>
            <p:nvSpPr>
              <p:cNvPr id="54" name="Shape 53"/>
              <p:cNvSpPr/>
              <p:nvPr/>
            </p:nvSpPr>
            <p:spPr>
              <a:xfrm>
                <a:off x="620386" y="982946"/>
                <a:ext cx="356857" cy="216018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  <a:headEnd type="none"/>
                <a:tailEnd type="triangle" w="lg" len="lg"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  <p:sp>
            <p:nvSpPr>
              <p:cNvPr id="55" name="Shape 50"/>
              <p:cNvSpPr/>
              <p:nvPr/>
            </p:nvSpPr>
            <p:spPr>
              <a:xfrm>
                <a:off x="396373" y="907198"/>
                <a:ext cx="216198" cy="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</p:grpSp>
        <p:grpSp>
          <p:nvGrpSpPr>
            <p:cNvPr id="29727" name="群組 117"/>
            <p:cNvGrpSpPr>
              <a:grpSpLocks/>
            </p:cNvGrpSpPr>
            <p:nvPr/>
          </p:nvGrpSpPr>
          <p:grpSpPr bwMode="auto">
            <a:xfrm>
              <a:off x="4018335" y="3220371"/>
              <a:ext cx="576000" cy="540000"/>
              <a:chOff x="395536" y="548680"/>
              <a:chExt cx="720000" cy="720000"/>
            </a:xfrm>
          </p:grpSpPr>
          <p:sp>
            <p:nvSpPr>
              <p:cNvPr id="46" name="橢圓 45"/>
              <p:cNvSpPr/>
              <p:nvPr/>
            </p:nvSpPr>
            <p:spPr>
              <a:xfrm>
                <a:off x="395325" y="546612"/>
                <a:ext cx="720391" cy="718192"/>
              </a:xfrm>
              <a:prstGeom prst="ellipse">
                <a:avLst/>
              </a:prstGeom>
              <a:noFill/>
              <a:ln w="12700" cap="flat">
                <a:solidFill>
                  <a:schemeClr val="tx1"/>
                </a:solidFill>
                <a:prstDash val="solid"/>
                <a:bevel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lIns="45718" tIns="45718" rIns="45718" bIns="45718" anchor="ctr">
                <a:spAutoFit/>
              </a:bodyPr>
              <a:lstStyle/>
              <a:p>
                <a:pPr latinLnBrk="1" hangingPunct="0">
                  <a:defRPr/>
                </a:pPr>
                <a:endParaRPr kumimoji="0" lang="zh-TW" altLang="en-US">
                  <a:solidFill>
                    <a:srgbClr val="000000"/>
                  </a:solidFill>
                  <a:latin typeface="Helvetica" pitchFamily="34" charset="0"/>
                  <a:cs typeface="Helvetica" pitchFamily="34" charset="0"/>
                  <a:sym typeface="Helvetica" pitchFamily="34" charset="0"/>
                </a:endParaRPr>
              </a:p>
            </p:txBody>
          </p:sp>
          <p:sp>
            <p:nvSpPr>
              <p:cNvPr id="47" name="Shape 51"/>
              <p:cNvSpPr/>
              <p:nvPr/>
            </p:nvSpPr>
            <p:spPr>
              <a:xfrm flipH="1">
                <a:off x="610221" y="622360"/>
                <a:ext cx="0" cy="57511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  <p:sp>
            <p:nvSpPr>
              <p:cNvPr id="48" name="Shape 52"/>
              <p:cNvSpPr/>
              <p:nvPr/>
            </p:nvSpPr>
            <p:spPr>
              <a:xfrm flipV="1">
                <a:off x="610221" y="613943"/>
                <a:ext cx="351648" cy="224435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  <p:sp>
            <p:nvSpPr>
              <p:cNvPr id="49" name="Shape 53"/>
              <p:cNvSpPr/>
              <p:nvPr/>
            </p:nvSpPr>
            <p:spPr>
              <a:xfrm>
                <a:off x="619989" y="981456"/>
                <a:ext cx="358975" cy="216018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  <a:headEnd type="none"/>
                <a:tailEnd type="triangle" w="lg" len="lg"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  <p:sp>
            <p:nvSpPr>
              <p:cNvPr id="50" name="Shape 50"/>
              <p:cNvSpPr/>
              <p:nvPr/>
            </p:nvSpPr>
            <p:spPr>
              <a:xfrm>
                <a:off x="395325" y="905708"/>
                <a:ext cx="214896" cy="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</p:grpSp>
        <p:pic>
          <p:nvPicPr>
            <p:cNvPr id="29728" name="Picture 3" descr="E:\Documents and Settings\GPL-01\Local Settings\Temporary Internet Files\Content.IE5\4FGZUFJY\768px-Emoji_u270b.svg[1]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3728" y="5661248"/>
              <a:ext cx="720000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729" name="Picture 3" descr="E:\Documents and Settings\GPL-01\Local Settings\Temporary Internet Files\Content.IE5\4FGZUFJY\768px-Emoji_u270b.svg[1]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419872" y="5301208"/>
              <a:ext cx="720000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Shape 103"/>
            <p:cNvSpPr/>
            <p:nvPr/>
          </p:nvSpPr>
          <p:spPr>
            <a:xfrm flipV="1">
              <a:off x="7165416" y="2602326"/>
              <a:ext cx="181684" cy="185159"/>
            </a:xfrm>
            <a:prstGeom prst="line">
              <a:avLst/>
            </a:prstGeom>
            <a:noFill/>
            <a:ln w="28575" cap="flat">
              <a:solidFill>
                <a:srgbClr val="000000"/>
              </a:solidFill>
              <a:prstDash val="solid"/>
              <a:bevel/>
              <a:tailEnd type="triangle" w="med" len="med"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37" name="Shape 91"/>
            <p:cNvSpPr/>
            <p:nvPr/>
          </p:nvSpPr>
          <p:spPr>
            <a:xfrm>
              <a:off x="6872376" y="3107305"/>
              <a:ext cx="0" cy="2051474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5868226" y="2707530"/>
              <a:ext cx="144566" cy="502874"/>
            </a:xfrm>
            <a:prstGeom prst="rect">
              <a:avLst/>
            </a:prstGeom>
            <a:noFill/>
            <a:ln w="12700" cap="flat">
              <a:solidFill>
                <a:schemeClr val="tx1"/>
              </a:solidFill>
              <a:prstDash val="solid"/>
              <a:beve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lIns="45718" tIns="45718" rIns="45718" bIns="45718" anchor="ctr">
              <a:spAutoFit/>
            </a:bodyPr>
            <a:lstStyle/>
            <a:p>
              <a:pPr latinLnBrk="1" hangingPunct="0">
                <a:defRPr/>
              </a:pPr>
              <a:endParaRPr kumimoji="0" lang="zh-TW" altLang="en-US">
                <a:solidFill>
                  <a:srgbClr val="000000"/>
                </a:solidFill>
                <a:latin typeface="Helvetica" pitchFamily="34" charset="0"/>
                <a:cs typeface="Helvetica" pitchFamily="34" charset="0"/>
                <a:sym typeface="Helvetica" pitchFamily="34" charset="0"/>
              </a:endParaRPr>
            </a:p>
          </p:txBody>
        </p:sp>
        <p:sp>
          <p:nvSpPr>
            <p:cNvPr id="39" name="流程圖: 人工作業 38"/>
            <p:cNvSpPr/>
            <p:nvPr/>
          </p:nvSpPr>
          <p:spPr>
            <a:xfrm rot="5400000">
              <a:off x="5921707" y="2861737"/>
              <a:ext cx="361901" cy="179731"/>
            </a:xfrm>
            <a:prstGeom prst="flowChartManualOperation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beve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lIns="45718" tIns="45718" rIns="45718" bIns="45718" anchor="ctr">
              <a:spAutoFit/>
            </a:bodyPr>
            <a:lstStyle/>
            <a:p>
              <a:pPr latinLnBrk="1" hangingPunct="0">
                <a:defRPr/>
              </a:pPr>
              <a:endParaRPr kumimoji="0" lang="zh-TW" altLang="en-US">
                <a:solidFill>
                  <a:srgbClr val="000000"/>
                </a:solidFill>
                <a:latin typeface="Helvetica" pitchFamily="34" charset="0"/>
                <a:cs typeface="Helvetica" pitchFamily="34" charset="0"/>
                <a:sym typeface="Helvetica" pitchFamily="34" charset="0"/>
              </a:endParaRPr>
            </a:p>
          </p:txBody>
        </p:sp>
        <p:sp>
          <p:nvSpPr>
            <p:cNvPr id="40" name="文字方塊 39"/>
            <p:cNvSpPr txBox="1"/>
            <p:nvPr/>
          </p:nvSpPr>
          <p:spPr>
            <a:xfrm>
              <a:off x="5895576" y="2646511"/>
              <a:ext cx="70330" cy="2798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latinLnBrk="1">
                <a:defRPr/>
              </a:pPr>
              <a:r>
                <a:rPr kumimoji="0" lang="en-US" altLang="zh-TW" smtClean="0">
                  <a:solidFill>
                    <a:srgbClr val="000000"/>
                  </a:solidFill>
                  <a:latin typeface="Helvetica" pitchFamily="34" charset="0"/>
                  <a:cs typeface="Helvetica" pitchFamily="34" charset="0"/>
                  <a:sym typeface="Helvetica" pitchFamily="34" charset="0"/>
                </a:rPr>
                <a:t>-</a:t>
              </a:r>
              <a:endParaRPr kumimoji="0" lang="zh-TW" altLang="en-US" smtClean="0">
                <a:solidFill>
                  <a:srgbClr val="000000"/>
                </a:solidFill>
                <a:latin typeface="Helvetica" pitchFamily="34" charset="0"/>
                <a:cs typeface="Helvetica" pitchFamily="34" charset="0"/>
                <a:sym typeface="Helvetica" pitchFamily="34" charset="0"/>
              </a:endParaRPr>
            </a:p>
          </p:txBody>
        </p:sp>
        <p:sp>
          <p:nvSpPr>
            <p:cNvPr id="41" name="文字方塊 40"/>
            <p:cNvSpPr txBox="1"/>
            <p:nvPr/>
          </p:nvSpPr>
          <p:spPr>
            <a:xfrm>
              <a:off x="5876040" y="2997893"/>
              <a:ext cx="70330" cy="21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latinLnBrk="1">
                <a:defRPr/>
              </a:pPr>
              <a:r>
                <a:rPr kumimoji="0" lang="en-US" altLang="zh-TW" sz="1400" smtClean="0">
                  <a:solidFill>
                    <a:srgbClr val="000000"/>
                  </a:solidFill>
                  <a:latin typeface="Helvetica" pitchFamily="34" charset="0"/>
                  <a:cs typeface="Helvetica" pitchFamily="34" charset="0"/>
                  <a:sym typeface="Helvetica" pitchFamily="34" charset="0"/>
                </a:rPr>
                <a:t>+</a:t>
              </a:r>
              <a:endParaRPr kumimoji="0" lang="zh-TW" altLang="en-US" sz="1400" smtClean="0">
                <a:solidFill>
                  <a:srgbClr val="000000"/>
                </a:solidFill>
                <a:latin typeface="Helvetica" pitchFamily="34" charset="0"/>
                <a:cs typeface="Helvetica" pitchFamily="34" charset="0"/>
                <a:sym typeface="Helvetica" pitchFamily="34" charset="0"/>
              </a:endParaRPr>
            </a:p>
          </p:txBody>
        </p:sp>
        <p:sp>
          <p:nvSpPr>
            <p:cNvPr id="42" name="文字方塊 41"/>
            <p:cNvSpPr txBox="1"/>
            <p:nvPr/>
          </p:nvSpPr>
          <p:spPr>
            <a:xfrm>
              <a:off x="6061632" y="2469769"/>
              <a:ext cx="361417" cy="2855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latinLnBrk="1">
                <a:defRPr/>
              </a:pPr>
              <a:r>
                <a:rPr kumimoji="0" lang="en-US" altLang="zh-TW" sz="1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Helvetica" pitchFamily="34" charset="0"/>
                </a:rPr>
                <a:t>BZ</a:t>
              </a:r>
              <a:endParaRPr kumimoji="0" lang="zh-TW" altLang="en-US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 pitchFamily="34" charset="0"/>
              </a:endParaRPr>
            </a:p>
          </p:txBody>
        </p:sp>
        <p:sp>
          <p:nvSpPr>
            <p:cNvPr id="43" name="等腰三角形 42"/>
            <p:cNvSpPr/>
            <p:nvPr/>
          </p:nvSpPr>
          <p:spPr>
            <a:xfrm>
              <a:off x="6731717" y="2810629"/>
              <a:ext cx="289133" cy="288259"/>
            </a:xfrm>
            <a:prstGeom prst="triangle">
              <a:avLst/>
            </a:prstGeom>
            <a:solidFill>
              <a:schemeClr val="tx1"/>
            </a:solidFill>
            <a:ln w="12700" cap="flat">
              <a:solidFill>
                <a:schemeClr val="tx1"/>
              </a:solidFill>
              <a:prstDash val="solid"/>
              <a:beve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lIns="45718" tIns="45718" rIns="45718" bIns="45718" anchor="ctr">
              <a:spAutoFit/>
            </a:bodyPr>
            <a:lstStyle/>
            <a:p>
              <a:pPr latinLnBrk="1" hangingPunct="0">
                <a:defRPr/>
              </a:pPr>
              <a:endParaRPr kumimoji="0" lang="zh-TW" altLang="en-US">
                <a:solidFill>
                  <a:srgbClr val="000000"/>
                </a:solidFill>
                <a:latin typeface="Helvetica" pitchFamily="34" charset="0"/>
                <a:cs typeface="Helvetica" pitchFamily="34" charset="0"/>
                <a:sym typeface="Helvetica" pitchFamily="34" charset="0"/>
              </a:endParaRPr>
            </a:p>
          </p:txBody>
        </p:sp>
        <p:sp>
          <p:nvSpPr>
            <p:cNvPr id="44" name="橢圓 43"/>
            <p:cNvSpPr/>
            <p:nvPr/>
          </p:nvSpPr>
          <p:spPr>
            <a:xfrm>
              <a:off x="3471159" y="1609202"/>
              <a:ext cx="37119" cy="35769"/>
            </a:xfrm>
            <a:prstGeom prst="ellipse">
              <a:avLst/>
            </a:prstGeom>
            <a:solidFill>
              <a:schemeClr val="tx1"/>
            </a:solidFill>
            <a:ln w="25400" cap="flat">
              <a:solidFill>
                <a:schemeClr val="tx1"/>
              </a:solidFill>
              <a:prstDash val="solid"/>
              <a:beve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lIns="45718" tIns="45718" rIns="45718" bIns="45718" anchor="ctr">
              <a:spAutoFit/>
            </a:bodyPr>
            <a:lstStyle/>
            <a:p>
              <a:pPr latinLnBrk="1" hangingPunct="0">
                <a:defRPr/>
              </a:pPr>
              <a:endParaRPr kumimoji="0" lang="zh-TW" altLang="en-US">
                <a:solidFill>
                  <a:srgbClr val="000000"/>
                </a:solidFill>
                <a:latin typeface="Helvetica" pitchFamily="34" charset="0"/>
                <a:cs typeface="Helvetica" pitchFamily="34" charset="0"/>
                <a:sym typeface="Helvetica" pitchFamily="34" charset="0"/>
              </a:endParaRPr>
            </a:p>
          </p:txBody>
        </p:sp>
        <p:sp>
          <p:nvSpPr>
            <p:cNvPr id="45" name="橢圓 44"/>
            <p:cNvSpPr/>
            <p:nvPr/>
          </p:nvSpPr>
          <p:spPr>
            <a:xfrm>
              <a:off x="4453820" y="1611305"/>
              <a:ext cx="35165" cy="39978"/>
            </a:xfrm>
            <a:prstGeom prst="ellipse">
              <a:avLst/>
            </a:prstGeom>
            <a:solidFill>
              <a:schemeClr val="tx1"/>
            </a:solidFill>
            <a:ln w="25400" cap="flat">
              <a:solidFill>
                <a:schemeClr val="tx1"/>
              </a:solidFill>
              <a:prstDash val="solid"/>
              <a:beve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lIns="45718" tIns="45718" rIns="45718" bIns="45718" anchor="ctr">
              <a:spAutoFit/>
            </a:bodyPr>
            <a:lstStyle/>
            <a:p>
              <a:pPr latinLnBrk="1" hangingPunct="0">
                <a:defRPr/>
              </a:pPr>
              <a:endParaRPr kumimoji="0" lang="zh-TW" altLang="en-US">
                <a:solidFill>
                  <a:srgbClr val="000000"/>
                </a:solidFill>
                <a:latin typeface="Helvetica" pitchFamily="34" charset="0"/>
                <a:cs typeface="Helvetica" pitchFamily="34" charset="0"/>
                <a:sym typeface="Helvetic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2583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內容版面配置區 4" descr="326.jpg"/>
          <p:cNvPicPr>
            <a:picLocks noGrp="1" noChangeAspect="1"/>
          </p:cNvPicPr>
          <p:nvPr>
            <p:ph sz="quarter" idx="1"/>
          </p:nvPr>
        </p:nvPicPr>
        <p:blipFill>
          <a:blip r:embed="rId2">
            <a:lum bright="1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13621" y="1628800"/>
            <a:ext cx="3430587" cy="4572000"/>
          </a:xfrm>
        </p:spPr>
      </p:pic>
      <p:sp>
        <p:nvSpPr>
          <p:cNvPr id="4" name="標題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dirty="0">
                <a:solidFill>
                  <a:srgbClr val="7030A0"/>
                </a:solidFill>
              </a:rPr>
              <a:t>試想</a:t>
            </a:r>
            <a:endParaRPr lang="zh-TW" altLang="en-US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421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內容版面配置區 2"/>
          <p:cNvSpPr>
            <a:spLocks noGrp="1"/>
          </p:cNvSpPr>
          <p:nvPr>
            <p:ph sz="quarter" idx="1"/>
          </p:nvPr>
        </p:nvSpPr>
        <p:spPr>
          <a:xfrm>
            <a:off x="489903" y="1537335"/>
            <a:ext cx="8504237" cy="4346575"/>
          </a:xfrm>
        </p:spPr>
        <p:txBody>
          <a:bodyPr>
            <a:normAutofit/>
          </a:bodyPr>
          <a:lstStyle/>
          <a:p>
            <a:r>
              <a:rPr lang="zh-TW" altLang="en-US" sz="3000" dirty="0" smtClean="0"/>
              <a:t>完成「當人被電，蜂鳴器會幫你叫」的電路</a:t>
            </a:r>
            <a:endParaRPr lang="en-US" altLang="zh-TW" sz="3000" dirty="0" smtClean="0"/>
          </a:p>
          <a:p>
            <a:r>
              <a:rPr lang="zh-TW" altLang="en-US" sz="3000" dirty="0" smtClean="0"/>
              <a:t>與風力發電機結合</a:t>
            </a:r>
          </a:p>
        </p:txBody>
      </p:sp>
      <p:grpSp>
        <p:nvGrpSpPr>
          <p:cNvPr id="31748" name="群組 57"/>
          <p:cNvGrpSpPr>
            <a:grpSpLocks/>
          </p:cNvGrpSpPr>
          <p:nvPr/>
        </p:nvGrpSpPr>
        <p:grpSpPr bwMode="auto">
          <a:xfrm>
            <a:off x="2843213" y="2997200"/>
            <a:ext cx="4338637" cy="3267075"/>
            <a:chOff x="1621101" y="1609202"/>
            <a:chExt cx="5759211" cy="4772046"/>
          </a:xfrm>
        </p:grpSpPr>
        <p:sp>
          <p:nvSpPr>
            <p:cNvPr id="6" name="Shape 50"/>
            <p:cNvSpPr/>
            <p:nvPr/>
          </p:nvSpPr>
          <p:spPr>
            <a:xfrm>
              <a:off x="1625316" y="2209766"/>
              <a:ext cx="503641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7" name="Shape 54"/>
            <p:cNvSpPr/>
            <p:nvPr/>
          </p:nvSpPr>
          <p:spPr>
            <a:xfrm flipV="1">
              <a:off x="2558842" y="1632390"/>
              <a:ext cx="0" cy="347817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8" name="Shape 55"/>
            <p:cNvSpPr/>
            <p:nvPr/>
          </p:nvSpPr>
          <p:spPr>
            <a:xfrm flipV="1">
              <a:off x="2558842" y="2434687"/>
              <a:ext cx="0" cy="412743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9" name="Shape 56"/>
            <p:cNvSpPr/>
            <p:nvPr/>
          </p:nvSpPr>
          <p:spPr>
            <a:xfrm>
              <a:off x="2554628" y="1625434"/>
              <a:ext cx="4319936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0" name="Shape 57"/>
            <p:cNvSpPr/>
            <p:nvPr/>
          </p:nvSpPr>
          <p:spPr>
            <a:xfrm>
              <a:off x="2558842" y="2847430"/>
              <a:ext cx="505749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1" name="Shape 61"/>
            <p:cNvSpPr/>
            <p:nvPr/>
          </p:nvSpPr>
          <p:spPr>
            <a:xfrm flipV="1">
              <a:off x="3492371" y="1625434"/>
              <a:ext cx="0" cy="1010987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2" name="Shape 62"/>
            <p:cNvSpPr/>
            <p:nvPr/>
          </p:nvSpPr>
          <p:spPr>
            <a:xfrm flipV="1">
              <a:off x="3500800" y="3070032"/>
              <a:ext cx="0" cy="433612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3" name="Shape 63"/>
            <p:cNvSpPr/>
            <p:nvPr/>
          </p:nvSpPr>
          <p:spPr>
            <a:xfrm>
              <a:off x="3509229" y="3496688"/>
              <a:ext cx="501534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4" name="Shape 67"/>
            <p:cNvSpPr/>
            <p:nvPr/>
          </p:nvSpPr>
          <p:spPr>
            <a:xfrm flipV="1">
              <a:off x="4476472" y="1641665"/>
              <a:ext cx="0" cy="1618507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5" name="Shape 71"/>
            <p:cNvSpPr/>
            <p:nvPr/>
          </p:nvSpPr>
          <p:spPr>
            <a:xfrm flipV="1">
              <a:off x="4484902" y="3716972"/>
              <a:ext cx="0" cy="503174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6" name="Shape 73"/>
            <p:cNvSpPr/>
            <p:nvPr/>
          </p:nvSpPr>
          <p:spPr>
            <a:xfrm flipV="1">
              <a:off x="5938929" y="1625434"/>
              <a:ext cx="0" cy="1082869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7" name="Shape 85"/>
            <p:cNvSpPr/>
            <p:nvPr/>
          </p:nvSpPr>
          <p:spPr>
            <a:xfrm>
              <a:off x="6874563" y="1637027"/>
              <a:ext cx="0" cy="100635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8" name="Shape 89"/>
            <p:cNvSpPr/>
            <p:nvPr/>
          </p:nvSpPr>
          <p:spPr>
            <a:xfrm>
              <a:off x="6722839" y="2798736"/>
              <a:ext cx="301343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19" name="Shape 91"/>
            <p:cNvSpPr/>
            <p:nvPr/>
          </p:nvSpPr>
          <p:spPr>
            <a:xfrm>
              <a:off x="6874563" y="1632390"/>
              <a:ext cx="0" cy="1189534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0" name="Shape 92"/>
            <p:cNvSpPr/>
            <p:nvPr/>
          </p:nvSpPr>
          <p:spPr>
            <a:xfrm>
              <a:off x="6155980" y="4220147"/>
              <a:ext cx="718584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1" name="Shape 93"/>
            <p:cNvSpPr/>
            <p:nvPr/>
          </p:nvSpPr>
          <p:spPr>
            <a:xfrm>
              <a:off x="5938929" y="3218434"/>
              <a:ext cx="0" cy="1010987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2" name="Shape 94"/>
            <p:cNvSpPr/>
            <p:nvPr/>
          </p:nvSpPr>
          <p:spPr>
            <a:xfrm rot="5400000">
              <a:off x="4978111" y="4238698"/>
              <a:ext cx="644620" cy="0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3" name="Shape 95"/>
            <p:cNvSpPr/>
            <p:nvPr/>
          </p:nvSpPr>
          <p:spPr>
            <a:xfrm>
              <a:off x="5310957" y="4220147"/>
              <a:ext cx="861880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4" name="Shape 96"/>
            <p:cNvSpPr/>
            <p:nvPr/>
          </p:nvSpPr>
          <p:spPr>
            <a:xfrm>
              <a:off x="4484902" y="4220147"/>
              <a:ext cx="646937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5" name="Shape 97"/>
            <p:cNvSpPr/>
            <p:nvPr/>
          </p:nvSpPr>
          <p:spPr>
            <a:xfrm flipH="1">
              <a:off x="5138160" y="4062470"/>
              <a:ext cx="6323" cy="345499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6" name="Shape 98"/>
            <p:cNvSpPr/>
            <p:nvPr/>
          </p:nvSpPr>
          <p:spPr>
            <a:xfrm flipH="1">
              <a:off x="1621101" y="2207447"/>
              <a:ext cx="0" cy="2949486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7" name="Shape 99"/>
            <p:cNvSpPr/>
            <p:nvPr/>
          </p:nvSpPr>
          <p:spPr>
            <a:xfrm>
              <a:off x="1621101" y="5156933"/>
              <a:ext cx="1287551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8" name="Shape 100"/>
            <p:cNvSpPr/>
            <p:nvPr/>
          </p:nvSpPr>
          <p:spPr>
            <a:xfrm flipV="1">
              <a:off x="2898116" y="4878680"/>
              <a:ext cx="467817" cy="278253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29" name="Shape 101"/>
            <p:cNvSpPr/>
            <p:nvPr/>
          </p:nvSpPr>
          <p:spPr>
            <a:xfrm>
              <a:off x="3410186" y="5156933"/>
              <a:ext cx="3458056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30" name="Shape 103"/>
            <p:cNvSpPr/>
            <p:nvPr/>
          </p:nvSpPr>
          <p:spPr>
            <a:xfrm flipV="1">
              <a:off x="7199085" y="2712941"/>
              <a:ext cx="181227" cy="180865"/>
            </a:xfrm>
            <a:prstGeom prst="line">
              <a:avLst/>
            </a:prstGeom>
            <a:noFill/>
            <a:ln w="28575" cap="flat">
              <a:solidFill>
                <a:srgbClr val="000000"/>
              </a:solidFill>
              <a:prstDash val="solid"/>
              <a:bevel/>
              <a:tailEnd type="triangle" w="med" len="med"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grpSp>
          <p:nvGrpSpPr>
            <p:cNvPr id="31774" name="群組 110"/>
            <p:cNvGrpSpPr>
              <a:grpSpLocks/>
            </p:cNvGrpSpPr>
            <p:nvPr/>
          </p:nvGrpSpPr>
          <p:grpSpPr bwMode="auto">
            <a:xfrm>
              <a:off x="2135907" y="1938857"/>
              <a:ext cx="540000" cy="540000"/>
              <a:chOff x="395536" y="548680"/>
              <a:chExt cx="720000" cy="720000"/>
            </a:xfrm>
          </p:grpSpPr>
          <p:sp>
            <p:nvSpPr>
              <p:cNvPr id="56" name="橢圓 55"/>
              <p:cNvSpPr/>
              <p:nvPr/>
            </p:nvSpPr>
            <p:spPr>
              <a:xfrm>
                <a:off x="394699" y="548162"/>
                <a:ext cx="722096" cy="720368"/>
              </a:xfrm>
              <a:prstGeom prst="ellipse">
                <a:avLst/>
              </a:prstGeom>
              <a:noFill/>
              <a:ln w="12700" cap="flat">
                <a:solidFill>
                  <a:schemeClr val="tx1"/>
                </a:solidFill>
                <a:prstDash val="solid"/>
                <a:bevel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lIns="45718" tIns="45718" rIns="45718" bIns="45718" anchor="ctr">
                <a:spAutoFit/>
              </a:bodyPr>
              <a:lstStyle/>
              <a:p>
                <a:pPr latinLnBrk="1" hangingPunct="0">
                  <a:defRPr/>
                </a:pPr>
                <a:endParaRPr kumimoji="0" lang="zh-TW" altLang="en-US">
                  <a:solidFill>
                    <a:srgbClr val="000000"/>
                  </a:solidFill>
                  <a:latin typeface="Helvetica" pitchFamily="34" charset="0"/>
                  <a:cs typeface="Helvetica" pitchFamily="34" charset="0"/>
                  <a:sym typeface="Helvetica" pitchFamily="34" charset="0"/>
                </a:endParaRPr>
              </a:p>
            </p:txBody>
          </p:sp>
          <p:sp>
            <p:nvSpPr>
              <p:cNvPr id="57" name="Shape 51"/>
              <p:cNvSpPr/>
              <p:nvPr/>
            </p:nvSpPr>
            <p:spPr>
              <a:xfrm flipH="1">
                <a:off x="611046" y="625456"/>
                <a:ext cx="0" cy="575057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  <p:sp>
            <p:nvSpPr>
              <p:cNvPr id="58" name="Shape 52"/>
              <p:cNvSpPr/>
              <p:nvPr/>
            </p:nvSpPr>
            <p:spPr>
              <a:xfrm flipV="1">
                <a:off x="611046" y="616179"/>
                <a:ext cx="351215" cy="225695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  <p:sp>
            <p:nvSpPr>
              <p:cNvPr id="59" name="Shape 53"/>
              <p:cNvSpPr/>
              <p:nvPr/>
            </p:nvSpPr>
            <p:spPr>
              <a:xfrm>
                <a:off x="616665" y="977910"/>
                <a:ext cx="356835" cy="22260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  <a:headEnd type="none"/>
                <a:tailEnd type="triangle" w="lg" len="lg"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  <p:sp>
            <p:nvSpPr>
              <p:cNvPr id="60" name="Shape 50"/>
              <p:cNvSpPr/>
              <p:nvPr/>
            </p:nvSpPr>
            <p:spPr>
              <a:xfrm>
                <a:off x="394699" y="909892"/>
                <a:ext cx="216347" cy="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</p:grpSp>
        <p:grpSp>
          <p:nvGrpSpPr>
            <p:cNvPr id="31775" name="群組 111"/>
            <p:cNvGrpSpPr>
              <a:grpSpLocks/>
            </p:cNvGrpSpPr>
            <p:nvPr/>
          </p:nvGrpSpPr>
          <p:grpSpPr bwMode="auto">
            <a:xfrm>
              <a:off x="3073951" y="2579614"/>
              <a:ext cx="540000" cy="540000"/>
              <a:chOff x="395536" y="548680"/>
              <a:chExt cx="720000" cy="720000"/>
            </a:xfrm>
          </p:grpSpPr>
          <p:sp>
            <p:nvSpPr>
              <p:cNvPr id="51" name="橢圓 50"/>
              <p:cNvSpPr/>
              <p:nvPr/>
            </p:nvSpPr>
            <p:spPr>
              <a:xfrm>
                <a:off x="397106" y="550222"/>
                <a:ext cx="719287" cy="717275"/>
              </a:xfrm>
              <a:prstGeom prst="ellipse">
                <a:avLst/>
              </a:prstGeom>
              <a:noFill/>
              <a:ln w="12700" cap="flat">
                <a:solidFill>
                  <a:schemeClr val="tx1"/>
                </a:solidFill>
                <a:prstDash val="solid"/>
                <a:bevel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lIns="45718" tIns="45718" rIns="45718" bIns="45718" anchor="ctr">
                <a:spAutoFit/>
              </a:bodyPr>
              <a:lstStyle/>
              <a:p>
                <a:pPr latinLnBrk="1" hangingPunct="0">
                  <a:defRPr/>
                </a:pPr>
                <a:endParaRPr kumimoji="0" lang="zh-TW" altLang="en-US">
                  <a:solidFill>
                    <a:srgbClr val="000000"/>
                  </a:solidFill>
                  <a:latin typeface="Helvetica" pitchFamily="34" charset="0"/>
                  <a:cs typeface="Helvetica" pitchFamily="34" charset="0"/>
                  <a:sym typeface="Helvetica" pitchFamily="34" charset="0"/>
                </a:endParaRPr>
              </a:p>
            </p:txBody>
          </p:sp>
          <p:sp>
            <p:nvSpPr>
              <p:cNvPr id="52" name="Shape 51"/>
              <p:cNvSpPr/>
              <p:nvPr/>
            </p:nvSpPr>
            <p:spPr>
              <a:xfrm flipH="1">
                <a:off x="610644" y="621331"/>
                <a:ext cx="0" cy="57815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  <p:sp>
            <p:nvSpPr>
              <p:cNvPr id="53" name="Shape 52"/>
              <p:cNvSpPr/>
              <p:nvPr/>
            </p:nvSpPr>
            <p:spPr>
              <a:xfrm flipV="1">
                <a:off x="610644" y="618240"/>
                <a:ext cx="351213" cy="22260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  <p:sp>
            <p:nvSpPr>
              <p:cNvPr id="54" name="Shape 53"/>
              <p:cNvSpPr/>
              <p:nvPr/>
            </p:nvSpPr>
            <p:spPr>
              <a:xfrm>
                <a:off x="619072" y="983061"/>
                <a:ext cx="359643" cy="216419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  <a:headEnd type="none"/>
                <a:tailEnd type="triangle" w="lg" len="lg"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  <p:sp>
            <p:nvSpPr>
              <p:cNvPr id="55" name="Shape 50"/>
              <p:cNvSpPr/>
              <p:nvPr/>
            </p:nvSpPr>
            <p:spPr>
              <a:xfrm>
                <a:off x="397106" y="908860"/>
                <a:ext cx="213538" cy="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</p:grpSp>
        <p:grpSp>
          <p:nvGrpSpPr>
            <p:cNvPr id="31776" name="群組 117"/>
            <p:cNvGrpSpPr>
              <a:grpSpLocks/>
            </p:cNvGrpSpPr>
            <p:nvPr/>
          </p:nvGrpSpPr>
          <p:grpSpPr bwMode="auto">
            <a:xfrm>
              <a:off x="4018335" y="3220371"/>
              <a:ext cx="576000" cy="540000"/>
              <a:chOff x="395536" y="548680"/>
              <a:chExt cx="720000" cy="720000"/>
            </a:xfrm>
          </p:grpSpPr>
          <p:sp>
            <p:nvSpPr>
              <p:cNvPr id="46" name="橢圓 45"/>
              <p:cNvSpPr/>
              <p:nvPr/>
            </p:nvSpPr>
            <p:spPr>
              <a:xfrm>
                <a:off x="396608" y="546098"/>
                <a:ext cx="719111" cy="720368"/>
              </a:xfrm>
              <a:prstGeom prst="ellipse">
                <a:avLst/>
              </a:prstGeom>
              <a:noFill/>
              <a:ln w="12700" cap="flat">
                <a:solidFill>
                  <a:schemeClr val="tx1"/>
                </a:solidFill>
                <a:prstDash val="solid"/>
                <a:bevel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lIns="45718" tIns="45718" rIns="45718" bIns="45718" anchor="ctr">
                <a:spAutoFit/>
              </a:bodyPr>
              <a:lstStyle/>
              <a:p>
                <a:pPr latinLnBrk="1" hangingPunct="0">
                  <a:defRPr/>
                </a:pPr>
                <a:endParaRPr kumimoji="0" lang="zh-TW" altLang="en-US">
                  <a:solidFill>
                    <a:srgbClr val="000000"/>
                  </a:solidFill>
                  <a:latin typeface="Helvetica" pitchFamily="34" charset="0"/>
                  <a:cs typeface="Helvetica" pitchFamily="34" charset="0"/>
                  <a:sym typeface="Helvetica" pitchFamily="34" charset="0"/>
                </a:endParaRPr>
              </a:p>
            </p:txBody>
          </p:sp>
          <p:sp>
            <p:nvSpPr>
              <p:cNvPr id="47" name="Shape 51"/>
              <p:cNvSpPr/>
              <p:nvPr/>
            </p:nvSpPr>
            <p:spPr>
              <a:xfrm flipH="1">
                <a:off x="609970" y="623391"/>
                <a:ext cx="0" cy="57196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  <p:sp>
            <p:nvSpPr>
              <p:cNvPr id="48" name="Shape 52"/>
              <p:cNvSpPr/>
              <p:nvPr/>
            </p:nvSpPr>
            <p:spPr>
              <a:xfrm flipV="1">
                <a:off x="609970" y="614115"/>
                <a:ext cx="350337" cy="22260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  <p:sp>
            <p:nvSpPr>
              <p:cNvPr id="49" name="Shape 53"/>
              <p:cNvSpPr/>
              <p:nvPr/>
            </p:nvSpPr>
            <p:spPr>
              <a:xfrm>
                <a:off x="620506" y="982029"/>
                <a:ext cx="358239" cy="213327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  <a:headEnd type="none"/>
                <a:tailEnd type="triangle" w="lg" len="lg"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  <p:sp>
            <p:nvSpPr>
              <p:cNvPr id="50" name="Shape 50"/>
              <p:cNvSpPr/>
              <p:nvPr/>
            </p:nvSpPr>
            <p:spPr>
              <a:xfrm>
                <a:off x="396608" y="907828"/>
                <a:ext cx="213362" cy="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bevel/>
              </a:ln>
              <a:effectLst/>
            </p:spPr>
            <p:txBody>
              <a:bodyPr lIns="0" tIns="0" rIns="0" bIns="0"/>
              <a:lstStyle/>
              <a:p>
                <a:pPr defTabSz="457200" fontAlgn="auto">
                  <a:spcBef>
                    <a:spcPts val="0"/>
                  </a:spcBef>
                  <a:spcAft>
                    <a:spcPts val="0"/>
                  </a:spcAft>
                  <a:defRPr sz="1200"/>
                </a:pPr>
                <a:endParaRPr kumimoji="0" sz="1200" kern="0">
                  <a:solidFill>
                    <a:sysClr val="windowText" lastClr="000000"/>
                  </a:solidFill>
                  <a:latin typeface="Helvetica"/>
                  <a:ea typeface="新細明體" charset="-120"/>
                  <a:cs typeface="Helvetica"/>
                  <a:sym typeface="Helvetica"/>
                </a:endParaRPr>
              </a:p>
            </p:txBody>
          </p:sp>
        </p:grpSp>
        <p:pic>
          <p:nvPicPr>
            <p:cNvPr id="31777" name="Picture 3" descr="E:\Documents and Settings\GPL-01\Local Settings\Temporary Internet Files\Content.IE5\4FGZUFJY\768px-Emoji_u270b.svg[1]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3728" y="5661248"/>
              <a:ext cx="720000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778" name="Picture 3" descr="E:\Documents and Settings\GPL-01\Local Settings\Temporary Internet Files\Content.IE5\4FGZUFJY\768px-Emoji_u270b.svg[1]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419872" y="5301208"/>
              <a:ext cx="720000" cy="7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Shape 103"/>
            <p:cNvSpPr/>
            <p:nvPr/>
          </p:nvSpPr>
          <p:spPr>
            <a:xfrm flipV="1">
              <a:off x="7163262" y="2601639"/>
              <a:ext cx="183333" cy="185502"/>
            </a:xfrm>
            <a:prstGeom prst="line">
              <a:avLst/>
            </a:prstGeom>
            <a:noFill/>
            <a:ln w="28575" cap="flat">
              <a:solidFill>
                <a:srgbClr val="000000"/>
              </a:solidFill>
              <a:prstDash val="solid"/>
              <a:bevel/>
              <a:tailEnd type="triangle" w="med" len="med"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37" name="Shape 91"/>
            <p:cNvSpPr/>
            <p:nvPr/>
          </p:nvSpPr>
          <p:spPr>
            <a:xfrm>
              <a:off x="6872457" y="3107133"/>
              <a:ext cx="0" cy="205212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bevel/>
            </a:ln>
            <a:effectLst/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  <a:defRPr sz="1200"/>
              </a:pPr>
              <a:endParaRPr kumimoji="0" sz="1200" kern="0">
                <a:solidFill>
                  <a:sysClr val="windowText" lastClr="000000"/>
                </a:solidFill>
                <a:latin typeface="Helvetica"/>
                <a:ea typeface="新細明體" charset="-120"/>
                <a:cs typeface="Helvetica"/>
                <a:sym typeface="Helvetica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5869389" y="2708303"/>
              <a:ext cx="143295" cy="503176"/>
            </a:xfrm>
            <a:prstGeom prst="rect">
              <a:avLst/>
            </a:prstGeom>
            <a:noFill/>
            <a:ln w="12700" cap="flat">
              <a:solidFill>
                <a:schemeClr val="tx1"/>
              </a:solidFill>
              <a:prstDash val="solid"/>
              <a:beve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lIns="45718" tIns="45718" rIns="45718" bIns="45718" anchor="ctr">
              <a:spAutoFit/>
            </a:bodyPr>
            <a:lstStyle/>
            <a:p>
              <a:pPr latinLnBrk="1" hangingPunct="0">
                <a:defRPr/>
              </a:pPr>
              <a:endParaRPr kumimoji="0" lang="zh-TW" altLang="en-US">
                <a:solidFill>
                  <a:srgbClr val="000000"/>
                </a:solidFill>
                <a:latin typeface="Helvetica" pitchFamily="34" charset="0"/>
                <a:cs typeface="Helvetica" pitchFamily="34" charset="0"/>
                <a:sym typeface="Helvetica" pitchFamily="34" charset="0"/>
              </a:endParaRPr>
            </a:p>
          </p:txBody>
        </p:sp>
        <p:sp>
          <p:nvSpPr>
            <p:cNvPr id="39" name="流程圖: 人工作業 38"/>
            <p:cNvSpPr/>
            <p:nvPr/>
          </p:nvSpPr>
          <p:spPr>
            <a:xfrm rot="5400000">
              <a:off x="5922434" y="2861161"/>
              <a:ext cx="361729" cy="181227"/>
            </a:xfrm>
            <a:prstGeom prst="flowChartManualOperation">
              <a:avLst/>
            </a:prstGeom>
            <a:solidFill>
              <a:srgbClr val="FFFFFF"/>
            </a:solidFill>
            <a:ln w="12700" cap="flat">
              <a:solidFill>
                <a:schemeClr val="tx1"/>
              </a:solidFill>
              <a:prstDash val="solid"/>
              <a:beve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lIns="45718" tIns="45718" rIns="45718" bIns="45718" anchor="ctr">
              <a:spAutoFit/>
            </a:bodyPr>
            <a:lstStyle/>
            <a:p>
              <a:pPr latinLnBrk="1" hangingPunct="0">
                <a:defRPr/>
              </a:pPr>
              <a:endParaRPr kumimoji="0" lang="zh-TW" altLang="en-US">
                <a:solidFill>
                  <a:srgbClr val="000000"/>
                </a:solidFill>
                <a:latin typeface="Helvetica" pitchFamily="34" charset="0"/>
                <a:cs typeface="Helvetica" pitchFamily="34" charset="0"/>
                <a:sym typeface="Helvetica" pitchFamily="34" charset="0"/>
              </a:endParaRPr>
            </a:p>
          </p:txBody>
        </p:sp>
        <p:sp>
          <p:nvSpPr>
            <p:cNvPr id="40" name="文字方塊 39"/>
            <p:cNvSpPr txBox="1"/>
            <p:nvPr/>
          </p:nvSpPr>
          <p:spPr>
            <a:xfrm>
              <a:off x="5894676" y="2645697"/>
              <a:ext cx="71648" cy="2805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latinLnBrk="1">
                <a:defRPr/>
              </a:pPr>
              <a:r>
                <a:rPr kumimoji="0" lang="en-US" altLang="zh-TW" smtClean="0">
                  <a:solidFill>
                    <a:srgbClr val="000000"/>
                  </a:solidFill>
                  <a:latin typeface="Helvetica" pitchFamily="34" charset="0"/>
                  <a:cs typeface="Helvetica" pitchFamily="34" charset="0"/>
                  <a:sym typeface="Helvetica" pitchFamily="34" charset="0"/>
                </a:rPr>
                <a:t>-</a:t>
              </a:r>
              <a:endParaRPr kumimoji="0" lang="zh-TW" altLang="en-US" smtClean="0">
                <a:solidFill>
                  <a:srgbClr val="000000"/>
                </a:solidFill>
                <a:latin typeface="Helvetica" pitchFamily="34" charset="0"/>
                <a:cs typeface="Helvetica" pitchFamily="34" charset="0"/>
                <a:sym typeface="Helvetica" pitchFamily="34" charset="0"/>
              </a:endParaRPr>
            </a:p>
          </p:txBody>
        </p:sp>
        <p:sp>
          <p:nvSpPr>
            <p:cNvPr id="41" name="文字方塊 40"/>
            <p:cNvSpPr txBox="1"/>
            <p:nvPr/>
          </p:nvSpPr>
          <p:spPr>
            <a:xfrm>
              <a:off x="5875710" y="3000469"/>
              <a:ext cx="69541" cy="21564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latinLnBrk="1">
                <a:defRPr/>
              </a:pPr>
              <a:r>
                <a:rPr kumimoji="0" lang="en-US" altLang="zh-TW" sz="1400" smtClean="0">
                  <a:solidFill>
                    <a:srgbClr val="000000"/>
                  </a:solidFill>
                  <a:latin typeface="Helvetica" pitchFamily="34" charset="0"/>
                  <a:cs typeface="Helvetica" pitchFamily="34" charset="0"/>
                  <a:sym typeface="Helvetica" pitchFamily="34" charset="0"/>
                </a:rPr>
                <a:t>+</a:t>
              </a:r>
              <a:endParaRPr kumimoji="0" lang="zh-TW" altLang="en-US" sz="1400" smtClean="0">
                <a:solidFill>
                  <a:srgbClr val="000000"/>
                </a:solidFill>
                <a:latin typeface="Helvetica" pitchFamily="34" charset="0"/>
                <a:cs typeface="Helvetica" pitchFamily="34" charset="0"/>
                <a:sym typeface="Helvetica" pitchFamily="34" charset="0"/>
              </a:endParaRPr>
            </a:p>
          </p:txBody>
        </p:sp>
        <p:sp>
          <p:nvSpPr>
            <p:cNvPr id="42" name="文字方塊 41"/>
            <p:cNvSpPr txBox="1"/>
            <p:nvPr/>
          </p:nvSpPr>
          <p:spPr>
            <a:xfrm>
              <a:off x="6063259" y="2469470"/>
              <a:ext cx="360345" cy="3146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latinLnBrk="1">
                <a:defRPr/>
              </a:pPr>
              <a:r>
                <a:rPr kumimoji="0" lang="en-US" altLang="zh-TW" sz="14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Helvetica" pitchFamily="34" charset="0"/>
                </a:rPr>
                <a:t>BZ</a:t>
              </a:r>
              <a:endParaRPr kumimoji="0" lang="zh-TW" altLang="en-US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" pitchFamily="34" charset="0"/>
              </a:endParaRPr>
            </a:p>
          </p:txBody>
        </p:sp>
        <p:sp>
          <p:nvSpPr>
            <p:cNvPr id="43" name="等腰三角形 42"/>
            <p:cNvSpPr/>
            <p:nvPr/>
          </p:nvSpPr>
          <p:spPr>
            <a:xfrm>
              <a:off x="6731268" y="2810329"/>
              <a:ext cx="288699" cy="287529"/>
            </a:xfrm>
            <a:prstGeom prst="triangle">
              <a:avLst/>
            </a:prstGeom>
            <a:solidFill>
              <a:schemeClr val="tx1"/>
            </a:solidFill>
            <a:ln w="12700" cap="flat">
              <a:solidFill>
                <a:schemeClr val="tx1"/>
              </a:solidFill>
              <a:prstDash val="solid"/>
              <a:beve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lIns="45718" tIns="45718" rIns="45718" bIns="45718" anchor="ctr">
              <a:spAutoFit/>
            </a:bodyPr>
            <a:lstStyle/>
            <a:p>
              <a:pPr latinLnBrk="1" hangingPunct="0">
                <a:defRPr/>
              </a:pPr>
              <a:endParaRPr kumimoji="0" lang="zh-TW" altLang="en-US">
                <a:solidFill>
                  <a:srgbClr val="000000"/>
                </a:solidFill>
                <a:latin typeface="Helvetica" pitchFamily="34" charset="0"/>
                <a:cs typeface="Helvetica" pitchFamily="34" charset="0"/>
                <a:sym typeface="Helvetica" pitchFamily="34" charset="0"/>
              </a:endParaRPr>
            </a:p>
          </p:txBody>
        </p:sp>
        <p:sp>
          <p:nvSpPr>
            <p:cNvPr id="44" name="橢圓 43"/>
            <p:cNvSpPr/>
            <p:nvPr/>
          </p:nvSpPr>
          <p:spPr>
            <a:xfrm>
              <a:off x="3471298" y="1609202"/>
              <a:ext cx="37931" cy="34782"/>
            </a:xfrm>
            <a:prstGeom prst="ellipse">
              <a:avLst/>
            </a:prstGeom>
            <a:solidFill>
              <a:schemeClr val="tx1"/>
            </a:solidFill>
            <a:ln w="25400" cap="flat">
              <a:solidFill>
                <a:schemeClr val="tx1"/>
              </a:solidFill>
              <a:prstDash val="solid"/>
              <a:beve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lIns="45718" tIns="45718" rIns="45718" bIns="45718" anchor="ctr">
              <a:spAutoFit/>
            </a:bodyPr>
            <a:lstStyle/>
            <a:p>
              <a:pPr latinLnBrk="1" hangingPunct="0">
                <a:defRPr/>
              </a:pPr>
              <a:endParaRPr kumimoji="0" lang="zh-TW" altLang="en-US">
                <a:solidFill>
                  <a:srgbClr val="000000"/>
                </a:solidFill>
                <a:latin typeface="Helvetica" pitchFamily="34" charset="0"/>
                <a:cs typeface="Helvetica" pitchFamily="34" charset="0"/>
                <a:sym typeface="Helvetica" pitchFamily="34" charset="0"/>
              </a:endParaRPr>
            </a:p>
          </p:txBody>
        </p:sp>
        <p:sp>
          <p:nvSpPr>
            <p:cNvPr id="45" name="橢圓 44"/>
            <p:cNvSpPr/>
            <p:nvPr/>
          </p:nvSpPr>
          <p:spPr>
            <a:xfrm>
              <a:off x="4453293" y="1611522"/>
              <a:ext cx="35823" cy="39419"/>
            </a:xfrm>
            <a:prstGeom prst="ellipse">
              <a:avLst/>
            </a:prstGeom>
            <a:solidFill>
              <a:schemeClr val="tx1"/>
            </a:solidFill>
            <a:ln w="25400" cap="flat">
              <a:solidFill>
                <a:schemeClr val="tx1"/>
              </a:solidFill>
              <a:prstDash val="solid"/>
              <a:beve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lIns="45718" tIns="45718" rIns="45718" bIns="45718" anchor="ctr">
              <a:spAutoFit/>
            </a:bodyPr>
            <a:lstStyle/>
            <a:p>
              <a:pPr latinLnBrk="1" hangingPunct="0">
                <a:defRPr/>
              </a:pPr>
              <a:endParaRPr kumimoji="0" lang="zh-TW" altLang="en-US">
                <a:solidFill>
                  <a:srgbClr val="000000"/>
                </a:solidFill>
                <a:latin typeface="Helvetica" pitchFamily="34" charset="0"/>
                <a:cs typeface="Helvetica" pitchFamily="34" charset="0"/>
                <a:sym typeface="Helvetica" pitchFamily="34" charset="0"/>
              </a:endParaRPr>
            </a:p>
          </p:txBody>
        </p:sp>
      </p:grpSp>
      <p:sp>
        <p:nvSpPr>
          <p:cNvPr id="61" name="標題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dirty="0">
                <a:solidFill>
                  <a:srgbClr val="7030A0"/>
                </a:solidFill>
              </a:rPr>
              <a:t>實驗大綱</a:t>
            </a:r>
            <a:endParaRPr lang="zh-TW" altLang="en-US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526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內容版面配置區 2"/>
          <p:cNvSpPr>
            <a:spLocks noGrp="1"/>
          </p:cNvSpPr>
          <p:nvPr>
            <p:ph sz="quarter" idx="1"/>
          </p:nvPr>
        </p:nvSpPr>
        <p:spPr>
          <a:xfrm>
            <a:off x="475108" y="1620203"/>
            <a:ext cx="8504238" cy="4398962"/>
          </a:xfrm>
        </p:spPr>
        <p:txBody>
          <a:bodyPr>
            <a:normAutofit/>
          </a:bodyPr>
          <a:lstStyle/>
          <a:p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蜂鳴器、</a:t>
            </a:r>
            <a:r>
              <a:rPr lang="en-US" altLang="zh-TW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BJT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電晶體 </a:t>
            </a:r>
            <a:r>
              <a:rPr lang="en-US" altLang="zh-TW" sz="3000" dirty="0" smtClean="0">
                <a:latin typeface="微軟正黑體"/>
                <a:ea typeface="微軟正黑體"/>
                <a:cs typeface="Times New Roman" panose="02020603050405020304" pitchFamily="18" charset="0"/>
              </a:rPr>
              <a:t>x</a:t>
            </a: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</a:p>
          <a:p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LED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發光二極體</a:t>
            </a:r>
            <a:endParaRPr lang="en-US" altLang="zh-TW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TW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9V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電池</a:t>
            </a: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含專用接頭電線</a:t>
            </a: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麵包板、電線盒、三用電表</a:t>
            </a:r>
            <a:endParaRPr lang="en-US" altLang="zh-TW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發電機、剪刀</a:t>
            </a:r>
            <a:endParaRPr lang="en-US" altLang="zh-TW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銲槍</a:t>
            </a:r>
            <a:endParaRPr lang="en-US" altLang="zh-TW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已製作好之扇葉</a:t>
            </a:r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dirty="0" smtClean="0">
                <a:solidFill>
                  <a:srgbClr val="7030A0"/>
                </a:solidFill>
              </a:rPr>
              <a:t>實驗器材</a:t>
            </a:r>
            <a:endParaRPr lang="zh-TW" altLang="en-US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8066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0B0B0B"/>
              </a:clrFrom>
              <a:clrTo>
                <a:srgbClr val="0B0B0B">
                  <a:alpha val="0"/>
                </a:srgbClr>
              </a:clrTo>
            </a:clrChange>
            <a:lum bright="70000" contrast="-70000"/>
            <a:extLst/>
          </a:blip>
          <a:stretch>
            <a:fillRect/>
          </a:stretch>
        </p:blipFill>
        <p:spPr>
          <a:xfrm>
            <a:off x="1475656" y="692696"/>
            <a:ext cx="5715000" cy="42484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5603" name="標題 6"/>
          <p:cNvSpPr>
            <a:spLocks noGrp="1"/>
          </p:cNvSpPr>
          <p:nvPr>
            <p:ph type="title"/>
          </p:nvPr>
        </p:nvSpPr>
        <p:spPr>
          <a:xfrm>
            <a:off x="1187450" y="188913"/>
            <a:ext cx="6913563" cy="1223962"/>
          </a:xfrm>
        </p:spPr>
        <p:txBody>
          <a:bodyPr/>
          <a:lstStyle/>
          <a:p>
            <a:r>
              <a:rPr lang="en-US" altLang="zh-TW" dirty="0" smtClean="0">
                <a:solidFill>
                  <a:srgbClr val="7030A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LED </a:t>
            </a:r>
            <a:r>
              <a:rPr lang="zh-TW" altLang="en-US" dirty="0" smtClean="0">
                <a:solidFill>
                  <a:srgbClr val="7030A0"/>
                </a:solidFill>
                <a:cs typeface="Times New Roman" pitchFamily="18" charset="0"/>
              </a:rPr>
              <a:t>燈簡介</a:t>
            </a:r>
            <a:r>
              <a:rPr lang="zh-TW" altLang="en-US" sz="3000" dirty="0" smtClean="0">
                <a:solidFill>
                  <a:srgbClr val="7030A0"/>
                </a:solidFill>
                <a:cs typeface="Times New Roman" pitchFamily="18" charset="0"/>
              </a:rPr>
              <a:t>（別忘了實驗紀錄）</a:t>
            </a:r>
          </a:p>
        </p:txBody>
      </p:sp>
      <p:sp>
        <p:nvSpPr>
          <p:cNvPr id="25604" name="內容版面配置區 7"/>
          <p:cNvSpPr>
            <a:spLocks noGrp="1"/>
          </p:cNvSpPr>
          <p:nvPr>
            <p:ph sz="quarter" idx="4294967295"/>
          </p:nvPr>
        </p:nvSpPr>
        <p:spPr>
          <a:xfrm>
            <a:off x="612328" y="1215038"/>
            <a:ext cx="8352160" cy="4104456"/>
          </a:xfrm>
        </p:spPr>
        <p:txBody>
          <a:bodyPr>
            <a:noAutofit/>
          </a:bodyPr>
          <a:lstStyle/>
          <a:p>
            <a:pPr marL="457200" indent="-457200">
              <a:buFont typeface="Georgia" pitchFamily="18" charset="0"/>
              <a:buAutoNum type="arabicPeriod"/>
            </a:pP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一般二極體皆由</a:t>
            </a:r>
            <a:r>
              <a:rPr lang="en-US" altLang="zh-TW" sz="3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zh-TW" altLang="en-US" sz="3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型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TW" sz="3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zh-TW" altLang="en-US" sz="3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型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半導體組合而成，具有</a:t>
            </a:r>
            <a:r>
              <a:rPr lang="zh-TW" altLang="en-US" sz="3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陽極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zh-TW" altLang="en-US" sz="3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陰極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兩個端子。</a:t>
            </a:r>
            <a:endParaRPr lang="en-US" altLang="zh-TW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Georgia" pitchFamily="18" charset="0"/>
              <a:buAutoNum type="arabicPeriod"/>
            </a:pPr>
            <a:r>
              <a:rPr lang="zh-TW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發光二極體</a:t>
            </a: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(Light-Emitting Diode, LED)</a:t>
            </a:r>
            <a:r>
              <a:rPr lang="zh-TW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是一種能發光的半導體電子元件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TW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可以把</a:t>
            </a:r>
            <a:r>
              <a:rPr lang="zh-TW" altLang="zh-TW" sz="3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電能</a:t>
            </a:r>
            <a:r>
              <a:rPr lang="zh-TW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轉化成</a:t>
            </a:r>
            <a:r>
              <a:rPr lang="zh-TW" altLang="zh-TW" sz="3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光能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。 </a:t>
            </a:r>
            <a:endParaRPr lang="en-US" altLang="zh-TW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Georgia" pitchFamily="18" charset="0"/>
              <a:buAutoNum type="arabicPeriod"/>
            </a:pP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LED</a:t>
            </a:r>
            <a:r>
              <a:rPr lang="zh-TW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在</a:t>
            </a: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1962</a:t>
            </a:r>
            <a:r>
              <a:rPr lang="zh-TW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年出現，早期只能夠發出低光度的紅光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；時至</a:t>
            </a:r>
            <a:r>
              <a:rPr lang="zh-TW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今日，能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夠</a:t>
            </a:r>
            <a:r>
              <a:rPr lang="zh-TW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發出的光已遍及</a:t>
            </a:r>
            <a:r>
              <a:rPr lang="zh-TW" altLang="zh-TW" sz="3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可見光</a:t>
            </a:r>
            <a:r>
              <a:rPr lang="zh-TW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zh-TW" altLang="zh-TW" sz="3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紅外線</a:t>
            </a:r>
            <a:r>
              <a:rPr lang="zh-TW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及</a:t>
            </a:r>
            <a:r>
              <a:rPr lang="zh-TW" altLang="zh-TW" sz="3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紫外線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TW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向下箭號圖說文字 3"/>
          <p:cNvSpPr/>
          <p:nvPr/>
        </p:nvSpPr>
        <p:spPr>
          <a:xfrm>
            <a:off x="2411759" y="5139257"/>
            <a:ext cx="4896545" cy="1718742"/>
          </a:xfrm>
          <a:prstGeom prst="downArrowCallou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TW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標楷體" panose="03000509000000000000" pitchFamily="65" charset="-120"/>
                <a:cs typeface="Times New Roman" pitchFamily="18" charset="0"/>
              </a:rPr>
              <a:t>LED </a:t>
            </a:r>
            <a:r>
              <a:rPr lang="zh-TW" altLang="en-US" sz="3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標楷體" panose="03000509000000000000" pitchFamily="65" charset="-120"/>
                <a:cs typeface="Times New Roman" pitchFamily="18" charset="0"/>
              </a:rPr>
              <a:t>該如何判斷正、負極呢？</a:t>
            </a:r>
          </a:p>
        </p:txBody>
      </p:sp>
    </p:spTree>
    <p:extLst>
      <p:ext uri="{BB962C8B-B14F-4D97-AF65-F5344CB8AC3E}">
        <p14:creationId xmlns:p14="http://schemas.microsoft.com/office/powerpoint/2010/main" val="320178294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標題 1"/>
          <p:cNvSpPr>
            <a:spLocks noGrp="1"/>
          </p:cNvSpPr>
          <p:nvPr>
            <p:ph type="title"/>
          </p:nvPr>
        </p:nvSpPr>
        <p:spPr>
          <a:xfrm>
            <a:off x="1403350" y="115888"/>
            <a:ext cx="6121400" cy="865187"/>
          </a:xfrm>
        </p:spPr>
        <p:txBody>
          <a:bodyPr/>
          <a:lstStyle/>
          <a:p>
            <a:r>
              <a:rPr lang="en-US" altLang="zh-TW" dirty="0" smtClean="0">
                <a:solidFill>
                  <a:srgbClr val="7030A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LED</a:t>
            </a:r>
            <a:r>
              <a:rPr lang="zh-TW" altLang="en-US" dirty="0" smtClean="0">
                <a:solidFill>
                  <a:srgbClr val="7030A0"/>
                </a:solidFill>
                <a:cs typeface="Times New Roman" pitchFamily="18" charset="0"/>
              </a:rPr>
              <a:t>正負極判斷</a:t>
            </a: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sz="quarter" idx="4294967295"/>
          </p:nvPr>
        </p:nvPicPr>
        <p:blipFill>
          <a:blip r:embed="rId3"/>
          <a:stretch>
            <a:fillRect/>
          </a:stretch>
        </p:blipFill>
        <p:spPr>
          <a:xfrm>
            <a:off x="2882329" y="1052513"/>
            <a:ext cx="3600450" cy="5616575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圓角矩形 4"/>
          <p:cNvSpPr/>
          <p:nvPr/>
        </p:nvSpPr>
        <p:spPr>
          <a:xfrm>
            <a:off x="7571804" y="2708275"/>
            <a:ext cx="1143000" cy="230505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小片</a:t>
            </a:r>
            <a:endParaRPr lang="en-US" altLang="zh-TW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/>
            </a:pPr>
            <a:endParaRPr lang="en-US" altLang="zh-TW" sz="28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/>
            </a:pP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圓邊</a:t>
            </a:r>
            <a:endParaRPr lang="en-US" altLang="zh-TW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/>
            </a:pPr>
            <a:endParaRPr lang="en-US" altLang="zh-TW" sz="28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/>
            </a:pP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長腳</a:t>
            </a:r>
          </a:p>
        </p:txBody>
      </p:sp>
      <p:cxnSp>
        <p:nvCxnSpPr>
          <p:cNvPr id="30" name="肘形接點 29"/>
          <p:cNvCxnSpPr/>
          <p:nvPr/>
        </p:nvCxnSpPr>
        <p:spPr>
          <a:xfrm rot="10800000">
            <a:off x="2018729" y="4724400"/>
            <a:ext cx="2374900" cy="1338263"/>
          </a:xfrm>
          <a:prstGeom prst="bentConnector3">
            <a:avLst>
              <a:gd name="adj1" fmla="val 63639"/>
            </a:avLst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36" name="肘形接點 1035"/>
          <p:cNvCxnSpPr/>
          <p:nvPr/>
        </p:nvCxnSpPr>
        <p:spPr>
          <a:xfrm flipV="1">
            <a:off x="5042470" y="4725146"/>
            <a:ext cx="2529611" cy="1337906"/>
          </a:xfrm>
          <a:prstGeom prst="bentConnector3">
            <a:avLst>
              <a:gd name="adj1" fmla="val 56864"/>
            </a:avLst>
          </a:prstGeom>
          <a:ln>
            <a:tailEnd type="arrow"/>
          </a:ln>
          <a:scene3d>
            <a:camera prst="orthographicFront">
              <a:rot lat="0" lon="0" rev="0"/>
            </a:camera>
            <a:lightRig rig="balanced" dir="tr"/>
          </a:scene3d>
          <a:sp3d prstMaterial="matte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043" name="綵帶 (弧形向上) 1042"/>
          <p:cNvSpPr/>
          <p:nvPr/>
        </p:nvSpPr>
        <p:spPr>
          <a:xfrm>
            <a:off x="7178104" y="1785938"/>
            <a:ext cx="1930400" cy="738187"/>
          </a:xfrm>
          <a:prstGeom prst="ellipseRibbon2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正極</a:t>
            </a:r>
          </a:p>
        </p:txBody>
      </p:sp>
      <p:sp>
        <p:nvSpPr>
          <p:cNvPr id="1050" name="綵帶 (弧形向上) 1049"/>
          <p:cNvSpPr/>
          <p:nvPr/>
        </p:nvSpPr>
        <p:spPr>
          <a:xfrm>
            <a:off x="453454" y="1785938"/>
            <a:ext cx="1943100" cy="747712"/>
          </a:xfrm>
          <a:prstGeom prst="ellipseRibbon2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28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負極</a:t>
            </a:r>
          </a:p>
        </p:txBody>
      </p:sp>
      <p:sp>
        <p:nvSpPr>
          <p:cNvPr id="1052" name="圓角矩形 1051"/>
          <p:cNvSpPr/>
          <p:nvPr/>
        </p:nvSpPr>
        <p:spPr>
          <a:xfrm>
            <a:off x="880492" y="2727325"/>
            <a:ext cx="1141412" cy="230505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28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大片</a:t>
            </a:r>
            <a:endParaRPr lang="en-US" altLang="zh-TW" sz="28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/>
            </a:pP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/>
            </a:pPr>
            <a:r>
              <a:rPr lang="zh-TW" altLang="en-US" sz="28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平邊</a:t>
            </a:r>
            <a:endParaRPr lang="en-US" altLang="zh-TW" sz="28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/>
            </a:pPr>
            <a:endParaRPr lang="en-US" altLang="zh-TW" sz="2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/>
            </a:pPr>
            <a:r>
              <a:rPr lang="zh-TW" altLang="en-US" sz="28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短腳</a:t>
            </a:r>
          </a:p>
        </p:txBody>
      </p:sp>
      <p:cxnSp>
        <p:nvCxnSpPr>
          <p:cNvPr id="20" name="肘形接點 19"/>
          <p:cNvCxnSpPr/>
          <p:nvPr/>
        </p:nvCxnSpPr>
        <p:spPr>
          <a:xfrm>
            <a:off x="5186486" y="2708918"/>
            <a:ext cx="2376264" cy="360043"/>
          </a:xfrm>
          <a:prstGeom prst="bentConnector3">
            <a:avLst>
              <a:gd name="adj1" fmla="val 54871"/>
            </a:avLst>
          </a:prstGeom>
          <a:ln>
            <a:tailEnd type="arrow"/>
          </a:ln>
          <a:scene3d>
            <a:camera prst="orthographicFront">
              <a:rot lat="0" lon="0" rev="0"/>
            </a:camera>
            <a:lightRig rig="balanced" dir="tr"/>
          </a:scene3d>
          <a:sp3d prstMaterial="matte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5" name="肘形接點 24"/>
          <p:cNvCxnSpPr/>
          <p:nvPr/>
        </p:nvCxnSpPr>
        <p:spPr>
          <a:xfrm rot="10800000" flipV="1">
            <a:off x="2018729" y="2708275"/>
            <a:ext cx="2232025" cy="360363"/>
          </a:xfrm>
          <a:prstGeom prst="bentConnector3">
            <a:avLst>
              <a:gd name="adj1" fmla="val 60889"/>
            </a:avLst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肘形接點 28"/>
          <p:cNvCxnSpPr>
            <a:endCxn id="5" idx="1"/>
          </p:cNvCxnSpPr>
          <p:nvPr/>
        </p:nvCxnSpPr>
        <p:spPr>
          <a:xfrm>
            <a:off x="5474518" y="3284984"/>
            <a:ext cx="2097563" cy="576063"/>
          </a:xfrm>
          <a:prstGeom prst="bentConnector3">
            <a:avLst>
              <a:gd name="adj1" fmla="val 47241"/>
            </a:avLst>
          </a:prstGeom>
          <a:ln>
            <a:tailEnd type="arrow"/>
          </a:ln>
          <a:scene3d>
            <a:camera prst="orthographicFront">
              <a:rot lat="0" lon="0" rev="0"/>
            </a:camera>
            <a:lightRig rig="balanced" dir="tr"/>
          </a:scene3d>
          <a:sp3d prstMaterial="matte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6" name="肘形接點 35"/>
          <p:cNvCxnSpPr>
            <a:endCxn id="1052" idx="3"/>
          </p:cNvCxnSpPr>
          <p:nvPr/>
        </p:nvCxnSpPr>
        <p:spPr>
          <a:xfrm rot="10800000" flipV="1">
            <a:off x="2021904" y="3284538"/>
            <a:ext cx="2016125" cy="595312"/>
          </a:xfrm>
          <a:prstGeom prst="bentConnector3">
            <a:avLst>
              <a:gd name="adj1" fmla="val 56315"/>
            </a:avLst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7904" name="Picture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8592" y="4554538"/>
            <a:ext cx="2676525" cy="193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7965427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7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LED</a:t>
            </a:r>
            <a:r>
              <a:rPr lang="zh-TW" altLang="en-US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燈小實驗</a:t>
            </a:r>
          </a:p>
        </p:txBody>
      </p:sp>
      <p:sp>
        <p:nvSpPr>
          <p:cNvPr id="27651" name="內容版面配置區 2"/>
          <p:cNvSpPr>
            <a:spLocks noGrp="1"/>
          </p:cNvSpPr>
          <p:nvPr>
            <p:ph idx="1"/>
          </p:nvPr>
        </p:nvSpPr>
        <p:spPr>
          <a:xfrm>
            <a:off x="491490" y="1600200"/>
            <a:ext cx="8229600" cy="4525963"/>
          </a:xfrm>
        </p:spPr>
        <p:txBody>
          <a:bodyPr>
            <a:normAutofit/>
          </a:bodyPr>
          <a:lstStyle/>
          <a:p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試找出至少需要幾顆</a:t>
            </a: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號電池才能讓</a:t>
            </a: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LED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燈發光？</a:t>
            </a:r>
          </a:p>
        </p:txBody>
      </p:sp>
    </p:spTree>
    <p:extLst>
      <p:ext uri="{BB962C8B-B14F-4D97-AF65-F5344CB8AC3E}">
        <p14:creationId xmlns:p14="http://schemas.microsoft.com/office/powerpoint/2010/main" val="3603629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7" name="內容版面配置區 7"/>
          <p:cNvSpPr>
            <a:spLocks noGrp="1"/>
          </p:cNvSpPr>
          <p:nvPr>
            <p:ph sz="quarter" idx="4294967295"/>
          </p:nvPr>
        </p:nvSpPr>
        <p:spPr>
          <a:xfrm>
            <a:off x="499149" y="1268760"/>
            <a:ext cx="5731835" cy="4257898"/>
          </a:xfrm>
        </p:spPr>
        <p:txBody>
          <a:bodyPr>
            <a:noAutofit/>
          </a:bodyPr>
          <a:lstStyle/>
          <a:p>
            <a:pPr marL="360363" indent="-360363">
              <a:spcBef>
                <a:spcPts val="0"/>
              </a:spcBef>
              <a:buFont typeface="Georgia" pitchFamily="18" charset="0"/>
              <a:buAutoNum type="arabicPeriod"/>
            </a:pPr>
            <a:r>
              <a:rPr lang="en-US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LED</a:t>
            </a:r>
            <a:r>
              <a:rPr lang="zh-TW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的電流只能往</a:t>
            </a:r>
            <a:r>
              <a:rPr lang="zh-TW" alt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單一</a:t>
            </a:r>
            <a:r>
              <a:rPr lang="zh-TW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方向流動，可以從陽極流向陰極，不能從陰極流向陽極，此種單向導電的特性通常稱為</a:t>
            </a:r>
            <a:r>
              <a:rPr lang="zh-TW" alt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整流</a:t>
            </a:r>
            <a:r>
              <a:rPr lang="zh-TW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TW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363" indent="-360363">
              <a:lnSpc>
                <a:spcPct val="120000"/>
              </a:lnSpc>
              <a:spcBef>
                <a:spcPts val="0"/>
              </a:spcBef>
              <a:buFont typeface="Georgia" pitchFamily="18" charset="0"/>
              <a:buAutoNum type="arabicPeriod"/>
            </a:pPr>
            <a:r>
              <a:rPr lang="en-US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LED</a:t>
            </a:r>
            <a:r>
              <a:rPr lang="zh-TW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順向流通時具有</a:t>
            </a:r>
            <a:r>
              <a:rPr lang="zh-TW" altLang="zh-TW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順向偏壓</a:t>
            </a:r>
            <a:r>
              <a:rPr lang="zh-TW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，當</a:t>
            </a:r>
            <a:r>
              <a:rPr lang="en-US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zh-TW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電流流過時，</a:t>
            </a:r>
            <a:r>
              <a:rPr lang="zh-TW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輻射</a:t>
            </a:r>
            <a:r>
              <a:rPr lang="zh-TW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出單色光</a:t>
            </a:r>
            <a:r>
              <a:rPr lang="zh-TW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TW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363" indent="-360363">
              <a:lnSpc>
                <a:spcPct val="120000"/>
              </a:lnSpc>
              <a:spcBef>
                <a:spcPts val="0"/>
              </a:spcBef>
              <a:buFont typeface="Georgia" pitchFamily="18" charset="0"/>
              <a:buAutoNum type="arabicPeriod"/>
            </a:pPr>
            <a:r>
              <a:rPr lang="en-US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LED</a:t>
            </a:r>
            <a:r>
              <a:rPr lang="zh-TW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發出之</a:t>
            </a:r>
            <a:r>
              <a:rPr lang="zh-TW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光線</a:t>
            </a:r>
            <a:r>
              <a:rPr lang="zh-TW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lang="zh-TW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波長、顏色</a:t>
            </a:r>
            <a:r>
              <a:rPr lang="zh-TW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與</a:t>
            </a:r>
            <a:r>
              <a:rPr lang="zh-TW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其</a:t>
            </a:r>
            <a:r>
              <a:rPr lang="en-US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zh-TW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所</a:t>
            </a:r>
            <a:r>
              <a:rPr lang="zh-TW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使</a:t>
            </a:r>
            <a:r>
              <a:rPr lang="zh-TW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用的半導體</a:t>
            </a:r>
            <a:r>
              <a:rPr lang="zh-TW" alt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材料</a:t>
            </a:r>
            <a:r>
              <a:rPr lang="zh-TW" altLang="zh-TW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種類</a:t>
            </a:r>
            <a:r>
              <a:rPr lang="zh-TW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zh-TW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摻入的</a:t>
            </a:r>
            <a:r>
              <a:rPr lang="en-US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zh-TW" altLang="zh-TW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元素雜質</a:t>
            </a:r>
            <a:r>
              <a:rPr lang="zh-TW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有關</a:t>
            </a:r>
            <a:r>
              <a:rPr lang="zh-TW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TW" altLang="zh-TW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6" name="表格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7805116"/>
              </p:ext>
            </p:extLst>
          </p:nvPr>
        </p:nvGraphicFramePr>
        <p:xfrm>
          <a:off x="987510" y="4688257"/>
          <a:ext cx="6500814" cy="20050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4438"/>
                <a:gridCol w="1500188"/>
                <a:gridCol w="1500188"/>
                <a:gridCol w="2286000"/>
              </a:tblGrid>
              <a:tr h="43214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光線顏色</a:t>
                      </a:r>
                      <a:endParaRPr lang="zh-TW" altLang="en-US" sz="180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波長</a:t>
                      </a:r>
                      <a:r>
                        <a:rPr lang="en-US" altLang="zh-TW" sz="1800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800" dirty="0" smtClean="0">
                          <a:latin typeface="Times New Roman" pitchFamily="18" charset="0"/>
                          <a:ea typeface="標楷體" panose="03000509000000000000" pitchFamily="65" charset="-120"/>
                          <a:cs typeface="Times New Roman" pitchFamily="18" charset="0"/>
                        </a:rPr>
                        <a:t>ｎｍ</a:t>
                      </a:r>
                      <a:r>
                        <a:rPr lang="en-US" altLang="zh-TW" sz="1800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altLang="en-US" sz="180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順向偏壓</a:t>
                      </a:r>
                      <a:r>
                        <a:rPr lang="en-US" altLang="zh-TW" sz="1800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(V)</a:t>
                      </a:r>
                      <a:endParaRPr lang="zh-TW" altLang="en-US" sz="180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物料種類</a:t>
                      </a:r>
                      <a:endParaRPr lang="zh-TW" altLang="en-US" sz="1800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0" marB="45730"/>
                </a:tc>
              </a:tr>
              <a:tr h="43214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紅色</a:t>
                      </a:r>
                      <a:endParaRPr lang="zh-TW" altLang="en-US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760~610</a:t>
                      </a:r>
                      <a:endParaRPr lang="zh-TW" altLang="en-US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1.63~2.03</a:t>
                      </a:r>
                      <a:endParaRPr lang="zh-TW" altLang="en-US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1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AlGaAs</a:t>
                      </a:r>
                      <a:r>
                        <a:rPr lang="zh-TW" altLang="en-US" sz="18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lang="en-US" altLang="zh-TW" sz="1800" b="1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GaAsP</a:t>
                      </a:r>
                      <a:endParaRPr lang="zh-TW" altLang="en-US" sz="18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0" marB="45730"/>
                </a:tc>
              </a:tr>
              <a:tr h="380241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綠色</a:t>
                      </a:r>
                      <a:endParaRPr lang="zh-TW" altLang="en-US" sz="18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570~500</a:t>
                      </a:r>
                      <a:endParaRPr lang="zh-TW" altLang="en-US" sz="18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1.9~4</a:t>
                      </a:r>
                      <a:endParaRPr lang="zh-TW" altLang="en-US" sz="18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1" dirty="0" err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AlGaInP</a:t>
                      </a:r>
                      <a:r>
                        <a:rPr lang="zh-TW" altLang="en-US" sz="18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lang="en-US" altLang="zh-TW" sz="1800" b="1" dirty="0" err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GaP</a:t>
                      </a:r>
                      <a:endParaRPr lang="zh-TW" altLang="en-US" sz="18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0" marB="45730"/>
                </a:tc>
              </a:tr>
              <a:tr h="380241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藍色</a:t>
                      </a:r>
                      <a:endParaRPr lang="zh-TW" altLang="en-US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500~450</a:t>
                      </a:r>
                      <a:endParaRPr lang="zh-TW" altLang="en-US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2.48~3.7</a:t>
                      </a:r>
                      <a:endParaRPr lang="zh-TW" altLang="en-US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1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InGaN</a:t>
                      </a:r>
                      <a:r>
                        <a:rPr lang="zh-TW" altLang="en-US" sz="18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lang="en-US" altLang="zh-TW" sz="1800" b="1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ZnSe</a:t>
                      </a:r>
                      <a:endParaRPr lang="zh-TW" altLang="en-US" sz="1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0" marB="45730"/>
                </a:tc>
              </a:tr>
              <a:tr h="380241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紫色</a:t>
                      </a:r>
                      <a:endParaRPr lang="zh-TW" altLang="en-US" sz="18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450~380</a:t>
                      </a:r>
                      <a:endParaRPr lang="zh-TW" altLang="en-US" sz="18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2.76~4</a:t>
                      </a:r>
                      <a:endParaRPr lang="zh-TW" altLang="en-US" sz="18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0" marB="457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InGaN</a:t>
                      </a:r>
                      <a:endParaRPr lang="zh-TW" altLang="en-US" sz="18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1439" marR="91439" marT="45730" marB="45730"/>
                </a:tc>
              </a:tr>
            </a:tbl>
          </a:graphicData>
        </a:graphic>
      </p:graphicFrame>
      <p:sp>
        <p:nvSpPr>
          <p:cNvPr id="15" name="標題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en-US" altLang="zh-TW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LED </a:t>
            </a:r>
            <a:r>
              <a:rPr lang="zh-TW" altLang="en-US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燈特性</a:t>
            </a:r>
            <a:endParaRPr lang="zh-TW" altLang="en-US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Picture 2" descr="D:\佳的資料\106下\MIT 第7期\學習單、PPT\圖檔\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0763" y="911845"/>
            <a:ext cx="3133725" cy="359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5026110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內容版面配置區 2"/>
          <p:cNvSpPr>
            <a:spLocks noGrp="1"/>
          </p:cNvSpPr>
          <p:nvPr>
            <p:ph sz="quarter" idx="1"/>
          </p:nvPr>
        </p:nvSpPr>
        <p:spPr>
          <a:xfrm>
            <a:off x="486538" y="1527175"/>
            <a:ext cx="8504238" cy="4572000"/>
          </a:xfrm>
        </p:spPr>
        <p:txBody>
          <a:bodyPr>
            <a:normAutofit/>
          </a:bodyPr>
          <a:lstStyle/>
          <a:p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雙極性電晶體</a:t>
            </a: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(bipolar junction transistor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TW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BJT</a:t>
            </a: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依結構區分，有</a:t>
            </a:r>
            <a:r>
              <a:rPr lang="en-US" altLang="zh-TW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npn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型及</a:t>
            </a:r>
            <a:r>
              <a:rPr lang="en-US" altLang="zh-TW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pnp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型兩種</a:t>
            </a:r>
          </a:p>
        </p:txBody>
      </p:sp>
      <p:pic>
        <p:nvPicPr>
          <p:cNvPr id="33796" name="Picture 4" descr="http://upload.wikimedia.org/wikipedia/commons/thumb/c/cb/BJT_NPN_symbol_%28case%29.svg/100px-BJT_NPN_symbol_%28case%29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4313" y="3659188"/>
            <a:ext cx="2592387" cy="259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矩形 8"/>
          <p:cNvSpPr>
            <a:spLocks noChangeArrowheads="1"/>
          </p:cNvSpPr>
          <p:nvPr/>
        </p:nvSpPr>
        <p:spPr bwMode="auto">
          <a:xfrm>
            <a:off x="436374" y="4508500"/>
            <a:ext cx="990976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eaLnBrk="1" hangingPunct="1"/>
            <a:r>
              <a:rPr lang="en-US" altLang="zh-TW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Base </a:t>
            </a:r>
          </a:p>
          <a:p>
            <a:pPr algn="ctr" eaLnBrk="1" hangingPunct="1"/>
            <a:r>
              <a:rPr lang="zh-TW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基極</a:t>
            </a:r>
            <a:endParaRPr lang="en-US" altLang="zh-TW" sz="2800" b="1" dirty="0">
              <a:solidFill>
                <a:srgbClr val="00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33798" name="文字方塊 6"/>
          <p:cNvSpPr txBox="1">
            <a:spLocks noChangeArrowheads="1"/>
          </p:cNvSpPr>
          <p:nvPr/>
        </p:nvSpPr>
        <p:spPr bwMode="auto">
          <a:xfrm>
            <a:off x="3868738" y="5768975"/>
            <a:ext cx="147637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eaLnBrk="1" hangingPunct="1"/>
            <a:r>
              <a:rPr lang="en-US" altLang="zh-TW" sz="2800" b="1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Emitter</a:t>
            </a:r>
          </a:p>
          <a:p>
            <a:pPr algn="ctr" eaLnBrk="1" hangingPunct="1"/>
            <a:r>
              <a:rPr lang="zh-TW" altLang="en-US" sz="2800" b="1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射極</a:t>
            </a:r>
          </a:p>
        </p:txBody>
      </p:sp>
      <p:sp>
        <p:nvSpPr>
          <p:cNvPr id="33799" name="矩形 7"/>
          <p:cNvSpPr>
            <a:spLocks noChangeArrowheads="1"/>
          </p:cNvSpPr>
          <p:nvPr/>
        </p:nvSpPr>
        <p:spPr bwMode="auto">
          <a:xfrm>
            <a:off x="2217738" y="2781300"/>
            <a:ext cx="21463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eaLnBrk="1" hangingPunct="1"/>
            <a:r>
              <a:rPr lang="en-US" altLang="zh-TW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Collector</a:t>
            </a:r>
          </a:p>
          <a:p>
            <a:pPr algn="ctr" eaLnBrk="1" hangingPunct="1"/>
            <a:r>
              <a:rPr lang="zh-TW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集極</a:t>
            </a:r>
            <a:endParaRPr lang="en-US" altLang="zh-TW" sz="2800" b="1" dirty="0">
              <a:solidFill>
                <a:srgbClr val="00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33800" name="內容版面配置區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79"/>
          <a:stretch>
            <a:fillRect/>
          </a:stretch>
        </p:blipFill>
        <p:spPr bwMode="auto">
          <a:xfrm>
            <a:off x="5399088" y="2979738"/>
            <a:ext cx="3702050" cy="314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1" name="矩形 10"/>
          <p:cNvSpPr>
            <a:spLocks noChangeArrowheads="1"/>
          </p:cNvSpPr>
          <p:nvPr/>
        </p:nvSpPr>
        <p:spPr bwMode="auto">
          <a:xfrm>
            <a:off x="6480175" y="2754313"/>
            <a:ext cx="2135188" cy="9540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eaLnBrk="1" hangingPunct="1"/>
            <a:r>
              <a:rPr lang="en-US" altLang="zh-TW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Collector</a:t>
            </a:r>
          </a:p>
          <a:p>
            <a:pPr algn="ctr" eaLnBrk="1" hangingPunct="1"/>
            <a:r>
              <a:rPr lang="zh-TW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集極</a:t>
            </a:r>
            <a:endParaRPr lang="en-US" altLang="zh-TW" sz="2800" b="1" dirty="0">
              <a:solidFill>
                <a:srgbClr val="00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33802" name="矩形 9"/>
          <p:cNvSpPr>
            <a:spLocks noChangeArrowheads="1"/>
          </p:cNvSpPr>
          <p:nvPr/>
        </p:nvSpPr>
        <p:spPr bwMode="auto">
          <a:xfrm>
            <a:off x="5071081" y="2597671"/>
            <a:ext cx="990976" cy="95410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eaLnBrk="1" hangingPunct="1"/>
            <a:r>
              <a:rPr lang="en-US" altLang="zh-TW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Base </a:t>
            </a:r>
          </a:p>
          <a:p>
            <a:pPr algn="ctr" eaLnBrk="1" hangingPunct="1"/>
            <a:r>
              <a:rPr lang="zh-TW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基極</a:t>
            </a:r>
            <a:endParaRPr lang="en-US" altLang="zh-TW" sz="2800" b="1" dirty="0">
              <a:solidFill>
                <a:srgbClr val="00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5624513" y="5543550"/>
            <a:ext cx="1476375" cy="954088"/>
          </a:xfrm>
          <a:prstGeom prst="rect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96000">
                <a:schemeClr val="bg1"/>
              </a:gs>
            </a:gsLst>
            <a:lin ang="5400000" scaled="0"/>
          </a:gra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TW" sz="2800" b="1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Emitter</a:t>
            </a:r>
          </a:p>
          <a:p>
            <a:pPr algn="ctr">
              <a:defRPr/>
            </a:pPr>
            <a:r>
              <a:rPr lang="zh-TW" altLang="en-US" sz="2800" b="1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射極</a:t>
            </a:r>
          </a:p>
        </p:txBody>
      </p:sp>
      <p:pic>
        <p:nvPicPr>
          <p:cNvPr id="13" name="Picture 2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4900" y="3429000"/>
            <a:ext cx="2295525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標題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en-US" altLang="zh-TW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BJT</a:t>
            </a:r>
            <a:r>
              <a:rPr lang="zh-TW" altLang="en-US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電晶體簡介</a:t>
            </a:r>
            <a:endParaRPr lang="zh-TW" altLang="en-US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965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內容版面配置區 3"/>
          <p:cNvSpPr>
            <a:spLocks noGrp="1"/>
          </p:cNvSpPr>
          <p:nvPr>
            <p:ph sz="quarter" idx="1"/>
          </p:nvPr>
        </p:nvSpPr>
        <p:spPr>
          <a:xfrm>
            <a:off x="479425" y="1449388"/>
            <a:ext cx="7826375" cy="4572000"/>
          </a:xfrm>
        </p:spPr>
        <p:txBody>
          <a:bodyPr>
            <a:normAutofit/>
          </a:bodyPr>
          <a:lstStyle/>
          <a:p>
            <a:pPr eaLnBrk="1" hangingPunct="1">
              <a:spcBef>
                <a:spcPts val="1200"/>
              </a:spcBef>
            </a:pP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達靈頓結構：</a:t>
            </a: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1953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年由貝爾實驗室工程師</a:t>
            </a:r>
            <a:r>
              <a:rPr lang="en-US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Sidney Darlington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發明，亦稱為高電流增益放大器</a:t>
            </a:r>
            <a:endParaRPr lang="en-US" altLang="zh-TW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1200"/>
              </a:spcBef>
            </a:pP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將多個晶體共同接在一個集極的作法（共集極），此結構提供一個比結構中任意單一個雙極性電晶體</a:t>
            </a:r>
            <a:r>
              <a:rPr lang="zh-TW" altLang="en-US" sz="3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高很多的電流增益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dirty="0">
                <a:solidFill>
                  <a:srgbClr val="7030A0"/>
                </a:solidFill>
              </a:rPr>
              <a:t>達靈頓電路</a:t>
            </a:r>
            <a:endParaRPr lang="zh-TW" altLang="en-US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 descr="C:\Users\k1154\Desktop\未命名-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0639" y="3501008"/>
            <a:ext cx="1752600" cy="305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8980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圖片 8" descr="DSC03361.JPG"/>
          <p:cNvPicPr>
            <a:picLocks noChangeAspect="1"/>
          </p:cNvPicPr>
          <p:nvPr/>
        </p:nvPicPr>
        <p:blipFill>
          <a:blip r:embed="rId2">
            <a:lum bright="20000"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9300" y="3194769"/>
            <a:ext cx="3314700" cy="281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4" name="文字方塊 26"/>
          <p:cNvSpPr txBox="1">
            <a:spLocks noChangeArrowheads="1"/>
          </p:cNvSpPr>
          <p:nvPr/>
        </p:nvSpPr>
        <p:spPr bwMode="auto">
          <a:xfrm>
            <a:off x="5580063" y="2277194"/>
            <a:ext cx="8002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zh-TW" altLang="en-US" sz="1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蜂鳴器</a:t>
            </a:r>
          </a:p>
        </p:txBody>
      </p:sp>
      <p:grpSp>
        <p:nvGrpSpPr>
          <p:cNvPr id="35845" name="群組 155"/>
          <p:cNvGrpSpPr>
            <a:grpSpLocks/>
          </p:cNvGrpSpPr>
          <p:nvPr/>
        </p:nvGrpSpPr>
        <p:grpSpPr bwMode="auto">
          <a:xfrm>
            <a:off x="611188" y="1916832"/>
            <a:ext cx="5284787" cy="3217862"/>
            <a:chOff x="656565" y="1448780"/>
            <a:chExt cx="5285396" cy="3218418"/>
          </a:xfrm>
        </p:grpSpPr>
        <p:sp>
          <p:nvSpPr>
            <p:cNvPr id="35848" name="文字方塊 2"/>
            <p:cNvSpPr txBox="1">
              <a:spLocks noChangeArrowheads="1"/>
            </p:cNvSpPr>
            <p:nvPr/>
          </p:nvSpPr>
          <p:spPr bwMode="auto">
            <a:xfrm>
              <a:off x="1016605" y="1448780"/>
              <a:ext cx="454022" cy="3693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/>
              <a:r>
                <a:rPr lang="en-US" altLang="zh-TW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C1</a:t>
              </a:r>
              <a:endPara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849" name="文字方塊 10"/>
            <p:cNvSpPr txBox="1">
              <a:spLocks noChangeArrowheads="1"/>
            </p:cNvSpPr>
            <p:nvPr/>
          </p:nvSpPr>
          <p:spPr bwMode="auto">
            <a:xfrm>
              <a:off x="656565" y="1988840"/>
              <a:ext cx="466725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/>
              <a:r>
                <a:rPr lang="en-US" altLang="zh-TW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B1</a:t>
              </a:r>
              <a:endPara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850" name="文字方塊 11"/>
            <p:cNvSpPr txBox="1">
              <a:spLocks noChangeArrowheads="1"/>
            </p:cNvSpPr>
            <p:nvPr/>
          </p:nvSpPr>
          <p:spPr bwMode="auto">
            <a:xfrm>
              <a:off x="1061610" y="2303875"/>
              <a:ext cx="441197" cy="3693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/>
              <a:r>
                <a:rPr lang="en-US" altLang="zh-TW">
                  <a:latin typeface="Times New Roman" panose="02020603050405020304" pitchFamily="18" charset="0"/>
                  <a:cs typeface="Times New Roman" panose="02020603050405020304" pitchFamily="18" charset="0"/>
                </a:rPr>
                <a:t>E1</a:t>
              </a:r>
              <a:endParaRPr lang="zh-TW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851" name="文字方塊 12"/>
            <p:cNvSpPr txBox="1">
              <a:spLocks noChangeArrowheads="1"/>
            </p:cNvSpPr>
            <p:nvPr/>
          </p:nvSpPr>
          <p:spPr bwMode="auto">
            <a:xfrm>
              <a:off x="1961710" y="1988840"/>
              <a:ext cx="454022" cy="3693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/>
              <a:r>
                <a:rPr lang="en-US" altLang="zh-TW">
                  <a:latin typeface="Times New Roman" panose="02020603050405020304" pitchFamily="18" charset="0"/>
                  <a:cs typeface="Times New Roman" panose="02020603050405020304" pitchFamily="18" charset="0"/>
                </a:rPr>
                <a:t>C2</a:t>
              </a:r>
              <a:endParaRPr lang="zh-TW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852" name="文字方塊 13"/>
            <p:cNvSpPr txBox="1">
              <a:spLocks noChangeArrowheads="1"/>
            </p:cNvSpPr>
            <p:nvPr/>
          </p:nvSpPr>
          <p:spPr bwMode="auto">
            <a:xfrm>
              <a:off x="1601670" y="2573905"/>
              <a:ext cx="466725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/>
              <a:r>
                <a:rPr lang="en-US" altLang="zh-TW">
                  <a:latin typeface="Times New Roman" panose="02020603050405020304" pitchFamily="18" charset="0"/>
                  <a:cs typeface="Times New Roman" panose="02020603050405020304" pitchFamily="18" charset="0"/>
                </a:rPr>
                <a:t>B2</a:t>
              </a:r>
              <a:endParaRPr lang="zh-TW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853" name="文字方塊 14"/>
            <p:cNvSpPr txBox="1">
              <a:spLocks noChangeArrowheads="1"/>
            </p:cNvSpPr>
            <p:nvPr/>
          </p:nvSpPr>
          <p:spPr bwMode="auto">
            <a:xfrm>
              <a:off x="2006715" y="2843935"/>
              <a:ext cx="441197" cy="3693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/>
              <a:r>
                <a:rPr lang="en-US" altLang="zh-TW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E2</a:t>
              </a:r>
              <a:endPara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854" name="文字方塊 15"/>
            <p:cNvSpPr txBox="1">
              <a:spLocks noChangeArrowheads="1"/>
            </p:cNvSpPr>
            <p:nvPr/>
          </p:nvSpPr>
          <p:spPr bwMode="auto">
            <a:xfrm>
              <a:off x="2861810" y="2573905"/>
              <a:ext cx="454022" cy="3693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/>
              <a:r>
                <a:rPr lang="en-US" altLang="zh-TW">
                  <a:latin typeface="Times New Roman" panose="02020603050405020304" pitchFamily="18" charset="0"/>
                  <a:cs typeface="Times New Roman" panose="02020603050405020304" pitchFamily="18" charset="0"/>
                </a:rPr>
                <a:t>C3</a:t>
              </a:r>
              <a:endParaRPr lang="zh-TW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855" name="文字方塊 16"/>
            <p:cNvSpPr txBox="1">
              <a:spLocks noChangeArrowheads="1"/>
            </p:cNvSpPr>
            <p:nvPr/>
          </p:nvSpPr>
          <p:spPr bwMode="auto">
            <a:xfrm>
              <a:off x="2530475" y="3159125"/>
              <a:ext cx="46672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/>
              <a:r>
                <a:rPr lang="en-US" altLang="zh-TW">
                  <a:latin typeface="Times New Roman" panose="02020603050405020304" pitchFamily="18" charset="0"/>
                  <a:cs typeface="Times New Roman" panose="02020603050405020304" pitchFamily="18" charset="0"/>
                </a:rPr>
                <a:t>B3</a:t>
              </a:r>
              <a:endParaRPr lang="zh-TW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856" name="文字方塊 17"/>
            <p:cNvSpPr txBox="1">
              <a:spLocks noChangeArrowheads="1"/>
            </p:cNvSpPr>
            <p:nvPr/>
          </p:nvSpPr>
          <p:spPr bwMode="auto">
            <a:xfrm>
              <a:off x="2861810" y="3474005"/>
              <a:ext cx="441197" cy="3693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/>
              <a:r>
                <a:rPr lang="en-US" altLang="zh-TW">
                  <a:latin typeface="Times New Roman" panose="02020603050405020304" pitchFamily="18" charset="0"/>
                  <a:cs typeface="Times New Roman" panose="02020603050405020304" pitchFamily="18" charset="0"/>
                </a:rPr>
                <a:t>E3</a:t>
              </a:r>
              <a:endParaRPr lang="zh-TW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857" name="文字方塊 3"/>
            <p:cNvSpPr txBox="1">
              <a:spLocks noChangeArrowheads="1"/>
            </p:cNvSpPr>
            <p:nvPr/>
          </p:nvSpPr>
          <p:spPr bwMode="auto">
            <a:xfrm>
              <a:off x="3626895" y="3879050"/>
              <a:ext cx="781050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/>
              <a:r>
                <a:rPr lang="en-US" altLang="zh-TW"/>
                <a:t>-      +</a:t>
              </a:r>
              <a:endParaRPr lang="zh-TW" altLang="en-US"/>
            </a:p>
          </p:txBody>
        </p:sp>
        <p:grpSp>
          <p:nvGrpSpPr>
            <p:cNvPr id="35858" name="群組 85"/>
            <p:cNvGrpSpPr>
              <a:grpSpLocks/>
            </p:cNvGrpSpPr>
            <p:nvPr/>
          </p:nvGrpSpPr>
          <p:grpSpPr bwMode="auto">
            <a:xfrm>
              <a:off x="701020" y="1493237"/>
              <a:ext cx="5240941" cy="3173961"/>
              <a:chOff x="342350" y="240752"/>
              <a:chExt cx="5240941" cy="3173961"/>
            </a:xfrm>
          </p:grpSpPr>
          <p:grpSp>
            <p:nvGrpSpPr>
              <p:cNvPr id="35859" name="群組 75"/>
              <p:cNvGrpSpPr>
                <a:grpSpLocks/>
              </p:cNvGrpSpPr>
              <p:nvPr/>
            </p:nvGrpSpPr>
            <p:grpSpPr bwMode="auto">
              <a:xfrm>
                <a:off x="5078408" y="1037816"/>
                <a:ext cx="504883" cy="666865"/>
                <a:chOff x="4217930" y="1010636"/>
                <a:chExt cx="504883" cy="666865"/>
              </a:xfrm>
            </p:grpSpPr>
            <p:sp>
              <p:nvSpPr>
                <p:cNvPr id="148" name="矩形 147"/>
                <p:cNvSpPr/>
                <p:nvPr/>
              </p:nvSpPr>
              <p:spPr bwMode="auto">
                <a:xfrm>
                  <a:off x="4217930" y="1223398"/>
                  <a:ext cx="131778" cy="450928"/>
                </a:xfrm>
                <a:prstGeom prst="rect">
                  <a:avLst/>
                </a:prstGeom>
                <a:noFill/>
                <a:ln w="12700" cap="flat">
                  <a:solidFill>
                    <a:schemeClr val="tx1"/>
                  </a:solidFill>
                  <a:prstDash val="solid"/>
                  <a:bevel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lIns="45718" tIns="45718" rIns="45718" bIns="45718" anchor="ctr">
                  <a:spAutoFit/>
                </a:bodyPr>
                <a:lstStyle/>
                <a:p>
                  <a:pPr latinLnBrk="1" hangingPunct="0">
                    <a:defRPr/>
                  </a:pPr>
                  <a:endParaRPr kumimoji="0" lang="zh-TW" altLang="en-US">
                    <a:solidFill>
                      <a:srgbClr val="000000"/>
                    </a:solidFill>
                    <a:latin typeface="Helvetica" pitchFamily="34" charset="0"/>
                    <a:cs typeface="Helvetica" pitchFamily="34" charset="0"/>
                    <a:sym typeface="Helvetica" pitchFamily="34" charset="0"/>
                  </a:endParaRPr>
                </a:p>
              </p:txBody>
            </p:sp>
            <p:sp>
              <p:nvSpPr>
                <p:cNvPr id="149" name="流程圖: 人工作業 148"/>
                <p:cNvSpPr/>
                <p:nvPr/>
              </p:nvSpPr>
              <p:spPr bwMode="auto">
                <a:xfrm rot="5400000">
                  <a:off x="4270315" y="1359951"/>
                  <a:ext cx="322318" cy="163531"/>
                </a:xfrm>
                <a:prstGeom prst="flowChartManualOperation">
                  <a:avLst/>
                </a:prstGeom>
                <a:solidFill>
                  <a:srgbClr val="FFFFFF"/>
                </a:solidFill>
                <a:ln w="12700" cap="flat">
                  <a:solidFill>
                    <a:schemeClr val="tx1"/>
                  </a:solidFill>
                  <a:prstDash val="solid"/>
                  <a:bevel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lIns="45718" tIns="45718" rIns="45718" bIns="45718" anchor="ctr">
                  <a:spAutoFit/>
                </a:bodyPr>
                <a:lstStyle/>
                <a:p>
                  <a:pPr latinLnBrk="1" hangingPunct="0">
                    <a:defRPr/>
                  </a:pPr>
                  <a:endParaRPr kumimoji="0" lang="zh-TW" altLang="en-US">
                    <a:solidFill>
                      <a:srgbClr val="000000"/>
                    </a:solidFill>
                    <a:latin typeface="Helvetica" pitchFamily="34" charset="0"/>
                    <a:cs typeface="Helvetica" pitchFamily="34" charset="0"/>
                    <a:sym typeface="Helvetica" pitchFamily="34" charset="0"/>
                  </a:endParaRPr>
                </a:p>
              </p:txBody>
            </p:sp>
            <p:sp>
              <p:nvSpPr>
                <p:cNvPr id="150" name="文字方塊 149"/>
                <p:cNvSpPr txBox="1"/>
                <p:nvPr/>
              </p:nvSpPr>
              <p:spPr bwMode="auto">
                <a:xfrm>
                  <a:off x="4241746" y="1169413"/>
                  <a:ext cx="65094" cy="24769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lIns="0" tIns="0" rIns="0" bIns="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9pPr>
                </a:lstStyle>
                <a:p>
                  <a:pPr eaLnBrk="1" latinLnBrk="1">
                    <a:defRPr/>
                  </a:pPr>
                  <a:r>
                    <a:rPr kumimoji="0" lang="en-US" altLang="zh-TW" smtClean="0">
                      <a:solidFill>
                        <a:srgbClr val="000000"/>
                      </a:solidFill>
                      <a:latin typeface="Helvetica" pitchFamily="34" charset="0"/>
                      <a:cs typeface="Helvetica" pitchFamily="34" charset="0"/>
                      <a:sym typeface="Helvetica" pitchFamily="34" charset="0"/>
                    </a:rPr>
                    <a:t>-</a:t>
                  </a:r>
                  <a:endParaRPr kumimoji="0" lang="zh-TW" altLang="en-US" smtClean="0">
                    <a:solidFill>
                      <a:srgbClr val="000000"/>
                    </a:solidFill>
                    <a:latin typeface="Helvetica" pitchFamily="34" charset="0"/>
                    <a:cs typeface="Helvetica" pitchFamily="34" charset="0"/>
                    <a:sym typeface="Helvetica" pitchFamily="34" charset="0"/>
                  </a:endParaRPr>
                </a:p>
              </p:txBody>
            </p:sp>
            <p:sp>
              <p:nvSpPr>
                <p:cNvPr id="151" name="文字方塊 150"/>
                <p:cNvSpPr txBox="1"/>
                <p:nvPr/>
              </p:nvSpPr>
              <p:spPr bwMode="auto">
                <a:xfrm>
                  <a:off x="4224281" y="1483793"/>
                  <a:ext cx="65095" cy="19370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lIns="0" tIns="0" rIns="0" bIns="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9pPr>
                </a:lstStyle>
                <a:p>
                  <a:pPr eaLnBrk="1" latinLnBrk="1">
                    <a:defRPr/>
                  </a:pPr>
                  <a:r>
                    <a:rPr kumimoji="0" lang="en-US" altLang="zh-TW" sz="1400" smtClean="0">
                      <a:solidFill>
                        <a:srgbClr val="000000"/>
                      </a:solidFill>
                      <a:latin typeface="Helvetica" pitchFamily="34" charset="0"/>
                      <a:cs typeface="Helvetica" pitchFamily="34" charset="0"/>
                      <a:sym typeface="Helvetica" pitchFamily="34" charset="0"/>
                    </a:rPr>
                    <a:t>+</a:t>
                  </a:r>
                  <a:endParaRPr kumimoji="0" lang="zh-TW" altLang="en-US" sz="1400" smtClean="0">
                    <a:solidFill>
                      <a:srgbClr val="000000"/>
                    </a:solidFill>
                    <a:latin typeface="Helvetica" pitchFamily="34" charset="0"/>
                    <a:cs typeface="Helvetica" pitchFamily="34" charset="0"/>
                    <a:sym typeface="Helvetica" pitchFamily="34" charset="0"/>
                  </a:endParaRPr>
                </a:p>
              </p:txBody>
            </p:sp>
            <p:sp>
              <p:nvSpPr>
                <p:cNvPr id="152" name="文字方塊 151"/>
                <p:cNvSpPr txBox="1"/>
                <p:nvPr/>
              </p:nvSpPr>
              <p:spPr bwMode="auto">
                <a:xfrm>
                  <a:off x="4394163" y="1010636"/>
                  <a:ext cx="328650" cy="21548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lIns="0" tIns="0" rIns="0" bIns="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9pPr>
                </a:lstStyle>
                <a:p>
                  <a:pPr eaLnBrk="1" latinLnBrk="1">
                    <a:defRPr/>
                  </a:pPr>
                  <a:r>
                    <a:rPr kumimoji="0" lang="en-US" altLang="zh-TW" sz="1400" dirty="0" err="1" smtClean="0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標楷體" panose="03000509000000000000" pitchFamily="65" charset="-120"/>
                      <a:cs typeface="Times New Roman" panose="02020603050405020304" pitchFamily="18" charset="0"/>
                      <a:sym typeface="Helvetica" pitchFamily="34" charset="0"/>
                    </a:rPr>
                    <a:t>BZ</a:t>
                  </a:r>
                  <a:endParaRPr kumimoji="0" lang="zh-TW" altLang="en-US" sz="14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ea typeface="標楷體" panose="03000509000000000000" pitchFamily="65" charset="-120"/>
                    <a:cs typeface="Times New Roman" panose="02020603050405020304" pitchFamily="18" charset="0"/>
                    <a:sym typeface="Helvetica" pitchFamily="34" charset="0"/>
                  </a:endParaRPr>
                </a:p>
              </p:txBody>
            </p:sp>
          </p:grpSp>
          <p:grpSp>
            <p:nvGrpSpPr>
              <p:cNvPr id="35860" name="群組 77"/>
              <p:cNvGrpSpPr>
                <a:grpSpLocks/>
              </p:cNvGrpSpPr>
              <p:nvPr/>
            </p:nvGrpSpPr>
            <p:grpSpPr bwMode="auto">
              <a:xfrm>
                <a:off x="342350" y="240752"/>
                <a:ext cx="4794803" cy="3173961"/>
                <a:chOff x="342350" y="240752"/>
                <a:chExt cx="4794803" cy="3173961"/>
              </a:xfrm>
            </p:grpSpPr>
            <p:sp>
              <p:nvSpPr>
                <p:cNvPr id="89" name="Shape 50"/>
                <p:cNvSpPr/>
                <p:nvPr/>
              </p:nvSpPr>
              <p:spPr bwMode="auto">
                <a:xfrm>
                  <a:off x="345525" y="777421"/>
                  <a:ext cx="460428" cy="0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90" name="Shape 54"/>
                <p:cNvSpPr/>
                <p:nvPr/>
              </p:nvSpPr>
              <p:spPr bwMode="auto">
                <a:xfrm flipV="1">
                  <a:off x="1199699" y="262982"/>
                  <a:ext cx="0" cy="308028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91" name="Shape 55"/>
                <p:cNvSpPr/>
                <p:nvPr/>
              </p:nvSpPr>
              <p:spPr bwMode="auto">
                <a:xfrm flipV="1">
                  <a:off x="1199699" y="979067"/>
                  <a:ext cx="0" cy="371539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92" name="Shape 56"/>
                <p:cNvSpPr/>
                <p:nvPr/>
              </p:nvSpPr>
              <p:spPr bwMode="auto">
                <a:xfrm>
                  <a:off x="1194935" y="258218"/>
                  <a:ext cx="3942218" cy="0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93" name="Shape 57"/>
                <p:cNvSpPr/>
                <p:nvPr/>
              </p:nvSpPr>
              <p:spPr bwMode="auto">
                <a:xfrm>
                  <a:off x="1199699" y="1349019"/>
                  <a:ext cx="460428" cy="0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94" name="Shape 61"/>
                <p:cNvSpPr/>
                <p:nvPr/>
              </p:nvSpPr>
              <p:spPr bwMode="auto">
                <a:xfrm flipV="1">
                  <a:off x="2049109" y="258218"/>
                  <a:ext cx="0" cy="901856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95" name="Shape 62"/>
                <p:cNvSpPr/>
                <p:nvPr/>
              </p:nvSpPr>
              <p:spPr bwMode="auto">
                <a:xfrm flipV="1">
                  <a:off x="2060223" y="1545903"/>
                  <a:ext cx="0" cy="387417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96" name="Shape 63"/>
                <p:cNvSpPr/>
                <p:nvPr/>
              </p:nvSpPr>
              <p:spPr bwMode="auto">
                <a:xfrm>
                  <a:off x="2063398" y="1928556"/>
                  <a:ext cx="458840" cy="0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97" name="Shape 67"/>
                <p:cNvSpPr/>
                <p:nvPr/>
              </p:nvSpPr>
              <p:spPr bwMode="auto">
                <a:xfrm flipV="1">
                  <a:off x="2947737" y="267745"/>
                  <a:ext cx="0" cy="1449638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98" name="Shape 71"/>
                <p:cNvSpPr/>
                <p:nvPr/>
              </p:nvSpPr>
              <p:spPr bwMode="auto">
                <a:xfrm flipV="1">
                  <a:off x="2955676" y="2125440"/>
                  <a:ext cx="0" cy="450928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99" name="Shape 73"/>
                <p:cNvSpPr/>
                <p:nvPr/>
              </p:nvSpPr>
              <p:spPr bwMode="auto">
                <a:xfrm flipV="1">
                  <a:off x="4282979" y="258218"/>
                  <a:ext cx="0" cy="1008237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100" name="Shape 85"/>
                <p:cNvSpPr/>
                <p:nvPr/>
              </p:nvSpPr>
              <p:spPr bwMode="auto">
                <a:xfrm>
                  <a:off x="5137153" y="266157"/>
                  <a:ext cx="0" cy="901856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101" name="Shape 91"/>
                <p:cNvSpPr/>
                <p:nvPr/>
              </p:nvSpPr>
              <p:spPr bwMode="auto">
                <a:xfrm>
                  <a:off x="5137153" y="262982"/>
                  <a:ext cx="0" cy="971718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102" name="Shape 92"/>
                <p:cNvSpPr/>
                <p:nvPr/>
              </p:nvSpPr>
              <p:spPr bwMode="auto">
                <a:xfrm>
                  <a:off x="4479852" y="2576368"/>
                  <a:ext cx="657301" cy="0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103" name="Shape 93"/>
                <p:cNvSpPr/>
                <p:nvPr/>
              </p:nvSpPr>
              <p:spPr bwMode="auto">
                <a:xfrm>
                  <a:off x="4282979" y="1563368"/>
                  <a:ext cx="0" cy="1008237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104" name="Shape 94"/>
                <p:cNvSpPr/>
                <p:nvPr/>
              </p:nvSpPr>
              <p:spPr bwMode="auto">
                <a:xfrm rot="5400000">
                  <a:off x="3410530" y="2591453"/>
                  <a:ext cx="579537" cy="0"/>
                </a:xfrm>
                <a:prstGeom prst="line">
                  <a:avLst/>
                </a:prstGeom>
                <a:noFill/>
                <a:ln w="12700" cap="flat">
                  <a:solidFill>
                    <a:schemeClr val="tx1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105" name="Shape 95"/>
                <p:cNvSpPr/>
                <p:nvPr/>
              </p:nvSpPr>
              <p:spPr bwMode="auto">
                <a:xfrm>
                  <a:off x="3708238" y="2576368"/>
                  <a:ext cx="787491" cy="0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106" name="Shape 96"/>
                <p:cNvSpPr/>
                <p:nvPr/>
              </p:nvSpPr>
              <p:spPr bwMode="auto">
                <a:xfrm>
                  <a:off x="2955676" y="2576368"/>
                  <a:ext cx="592205" cy="0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107" name="Shape 97"/>
                <p:cNvSpPr/>
                <p:nvPr/>
              </p:nvSpPr>
              <p:spPr bwMode="auto">
                <a:xfrm flipH="1">
                  <a:off x="3551057" y="2435057"/>
                  <a:ext cx="4764" cy="308028"/>
                </a:xfrm>
                <a:prstGeom prst="line">
                  <a:avLst/>
                </a:prstGeom>
                <a:noFill/>
                <a:ln w="12700" cap="flat">
                  <a:solidFill>
                    <a:schemeClr val="tx1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108" name="Shape 98"/>
                <p:cNvSpPr/>
                <p:nvPr/>
              </p:nvSpPr>
              <p:spPr bwMode="auto">
                <a:xfrm flipH="1">
                  <a:off x="342350" y="774245"/>
                  <a:ext cx="0" cy="2638881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109" name="Shape 99"/>
                <p:cNvSpPr/>
                <p:nvPr/>
              </p:nvSpPr>
              <p:spPr bwMode="auto">
                <a:xfrm>
                  <a:off x="342350" y="3413126"/>
                  <a:ext cx="1174886" cy="0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110" name="Shape 100"/>
                <p:cNvSpPr/>
                <p:nvPr/>
              </p:nvSpPr>
              <p:spPr bwMode="auto">
                <a:xfrm flipV="1">
                  <a:off x="1507709" y="3165433"/>
                  <a:ext cx="427086" cy="247693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111" name="Shape 101"/>
                <p:cNvSpPr/>
                <p:nvPr/>
              </p:nvSpPr>
              <p:spPr bwMode="auto">
                <a:xfrm>
                  <a:off x="1976075" y="3413126"/>
                  <a:ext cx="3153139" cy="1587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grpSp>
              <p:nvGrpSpPr>
                <p:cNvPr id="35884" name="群組 110"/>
                <p:cNvGrpSpPr>
                  <a:grpSpLocks/>
                </p:cNvGrpSpPr>
                <p:nvPr/>
              </p:nvGrpSpPr>
              <p:grpSpPr bwMode="auto">
                <a:xfrm>
                  <a:off x="812304" y="536079"/>
                  <a:ext cx="481067" cy="482683"/>
                  <a:chOff x="395100" y="548679"/>
                  <a:chExt cx="703016" cy="719719"/>
                </a:xfrm>
              </p:grpSpPr>
              <p:sp>
                <p:nvSpPr>
                  <p:cNvPr id="143" name="橢圓 142"/>
                  <p:cNvSpPr/>
                  <p:nvPr/>
                </p:nvSpPr>
                <p:spPr>
                  <a:xfrm>
                    <a:off x="395100" y="548679"/>
                    <a:ext cx="703016" cy="719719"/>
                  </a:xfrm>
                  <a:prstGeom prst="ellipse">
                    <a:avLst/>
                  </a:prstGeom>
                  <a:noFill/>
                  <a:ln w="12700" cap="flat">
                    <a:solidFill>
                      <a:schemeClr val="tx1"/>
                    </a:solidFill>
                    <a:prstDash val="solid"/>
                    <a:bevel/>
                  </a:ln>
                  <a:effectLst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lIns="45718" tIns="45718" rIns="45718" bIns="45718" anchor="ctr">
                    <a:spAutoFit/>
                  </a:bodyPr>
                  <a:lstStyle/>
                  <a:p>
                    <a:pPr latinLnBrk="1" hangingPunct="0">
                      <a:defRPr/>
                    </a:pPr>
                    <a:endParaRPr kumimoji="0" lang="zh-TW" altLang="en-US">
                      <a:solidFill>
                        <a:srgbClr val="000000"/>
                      </a:solidFill>
                      <a:latin typeface="Helvetica" pitchFamily="34" charset="0"/>
                      <a:cs typeface="Helvetica" pitchFamily="34" charset="0"/>
                      <a:sym typeface="Helvetica" pitchFamily="34" charset="0"/>
                    </a:endParaRPr>
                  </a:p>
                </p:txBody>
              </p:sp>
              <p:sp>
                <p:nvSpPr>
                  <p:cNvPr id="144" name="Shape 51"/>
                  <p:cNvSpPr/>
                  <p:nvPr/>
                </p:nvSpPr>
                <p:spPr>
                  <a:xfrm flipH="1">
                    <a:off x="610877" y="619703"/>
                    <a:ext cx="0" cy="577669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bevel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  <p:sp>
                <p:nvSpPr>
                  <p:cNvPr id="145" name="Shape 52"/>
                  <p:cNvSpPr/>
                  <p:nvPr/>
                </p:nvSpPr>
                <p:spPr>
                  <a:xfrm flipV="1">
                    <a:off x="610877" y="614968"/>
                    <a:ext cx="348029" cy="222544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bevel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  <p:sp>
                <p:nvSpPr>
                  <p:cNvPr id="146" name="Shape 53"/>
                  <p:cNvSpPr/>
                  <p:nvPr/>
                </p:nvSpPr>
                <p:spPr>
                  <a:xfrm>
                    <a:off x="617839" y="979562"/>
                    <a:ext cx="359629" cy="217809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bevel/>
                    <a:headEnd type="none"/>
                    <a:tailEnd type="triangle" w="lg" len="lg"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  <p:sp>
                <p:nvSpPr>
                  <p:cNvPr id="147" name="Shape 50"/>
                  <p:cNvSpPr/>
                  <p:nvPr/>
                </p:nvSpPr>
                <p:spPr>
                  <a:xfrm>
                    <a:off x="395100" y="908538"/>
                    <a:ext cx="215777" cy="0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bevel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</p:grpSp>
            <p:grpSp>
              <p:nvGrpSpPr>
                <p:cNvPr id="35885" name="群組 111"/>
                <p:cNvGrpSpPr>
                  <a:grpSpLocks/>
                </p:cNvGrpSpPr>
                <p:nvPr/>
              </p:nvGrpSpPr>
              <p:grpSpPr bwMode="auto">
                <a:xfrm>
                  <a:off x="1668065" y="1109265"/>
                  <a:ext cx="455666" cy="482683"/>
                  <a:chOff x="394959" y="549001"/>
                  <a:chExt cx="665896" cy="719719"/>
                </a:xfrm>
              </p:grpSpPr>
              <p:sp>
                <p:nvSpPr>
                  <p:cNvPr id="138" name="橢圓 137"/>
                  <p:cNvSpPr/>
                  <p:nvPr/>
                </p:nvSpPr>
                <p:spPr>
                  <a:xfrm>
                    <a:off x="394959" y="549001"/>
                    <a:ext cx="665896" cy="719719"/>
                  </a:xfrm>
                  <a:prstGeom prst="ellipse">
                    <a:avLst/>
                  </a:prstGeom>
                  <a:noFill/>
                  <a:ln w="12700" cap="flat">
                    <a:solidFill>
                      <a:schemeClr val="tx1"/>
                    </a:solidFill>
                    <a:prstDash val="solid"/>
                    <a:bevel/>
                  </a:ln>
                  <a:effectLst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lIns="45718" tIns="45718" rIns="45718" bIns="45718" anchor="ctr">
                    <a:spAutoFit/>
                  </a:bodyPr>
                  <a:lstStyle/>
                  <a:p>
                    <a:pPr latinLnBrk="1" hangingPunct="0">
                      <a:defRPr/>
                    </a:pPr>
                    <a:endParaRPr kumimoji="0" lang="zh-TW" altLang="en-US">
                      <a:solidFill>
                        <a:srgbClr val="000000"/>
                      </a:solidFill>
                      <a:latin typeface="Helvetica" pitchFamily="34" charset="0"/>
                      <a:cs typeface="Helvetica" pitchFamily="34" charset="0"/>
                      <a:sym typeface="Helvetica" pitchFamily="34" charset="0"/>
                    </a:endParaRPr>
                  </a:p>
                </p:txBody>
              </p:sp>
              <p:sp>
                <p:nvSpPr>
                  <p:cNvPr id="139" name="Shape 51"/>
                  <p:cNvSpPr/>
                  <p:nvPr/>
                </p:nvSpPr>
                <p:spPr>
                  <a:xfrm flipH="1">
                    <a:off x="610737" y="620025"/>
                    <a:ext cx="0" cy="577669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bevel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  <p:sp>
                <p:nvSpPr>
                  <p:cNvPr id="140" name="Shape 52"/>
                  <p:cNvSpPr/>
                  <p:nvPr/>
                </p:nvSpPr>
                <p:spPr>
                  <a:xfrm flipV="1">
                    <a:off x="610737" y="615290"/>
                    <a:ext cx="348029" cy="222544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bevel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  <p:sp>
                <p:nvSpPr>
                  <p:cNvPr id="141" name="Shape 53"/>
                  <p:cNvSpPr/>
                  <p:nvPr/>
                </p:nvSpPr>
                <p:spPr>
                  <a:xfrm>
                    <a:off x="617697" y="979885"/>
                    <a:ext cx="343388" cy="217809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bevel/>
                    <a:headEnd type="none"/>
                    <a:tailEnd type="triangle" w="lg" len="lg"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  <p:sp>
                <p:nvSpPr>
                  <p:cNvPr id="142" name="Shape 50"/>
                  <p:cNvSpPr/>
                  <p:nvPr/>
                </p:nvSpPr>
                <p:spPr>
                  <a:xfrm>
                    <a:off x="394959" y="908860"/>
                    <a:ext cx="215778" cy="0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bevel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</p:grpSp>
            <p:grpSp>
              <p:nvGrpSpPr>
                <p:cNvPr id="35886" name="群組 117"/>
                <p:cNvGrpSpPr>
                  <a:grpSpLocks/>
                </p:cNvGrpSpPr>
                <p:nvPr/>
              </p:nvGrpSpPr>
              <p:grpSpPr bwMode="auto">
                <a:xfrm>
                  <a:off x="2530177" y="1682452"/>
                  <a:ext cx="525523" cy="482683"/>
                  <a:chOff x="395637" y="549324"/>
                  <a:chExt cx="719985" cy="719719"/>
                </a:xfrm>
              </p:grpSpPr>
              <p:sp>
                <p:nvSpPr>
                  <p:cNvPr id="133" name="橢圓 132"/>
                  <p:cNvSpPr/>
                  <p:nvPr/>
                </p:nvSpPr>
                <p:spPr>
                  <a:xfrm>
                    <a:off x="395637" y="549324"/>
                    <a:ext cx="719985" cy="719719"/>
                  </a:xfrm>
                  <a:prstGeom prst="ellipse">
                    <a:avLst/>
                  </a:prstGeom>
                  <a:noFill/>
                  <a:ln w="12700" cap="flat">
                    <a:solidFill>
                      <a:schemeClr val="tx1"/>
                    </a:solidFill>
                    <a:prstDash val="solid"/>
                    <a:bevel/>
                  </a:ln>
                  <a:effectLst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lIns="45718" tIns="45718" rIns="45718" bIns="45718" anchor="ctr">
                    <a:spAutoFit/>
                  </a:bodyPr>
                  <a:lstStyle/>
                  <a:p>
                    <a:pPr latinLnBrk="1" hangingPunct="0">
                      <a:defRPr/>
                    </a:pPr>
                    <a:endParaRPr kumimoji="0" lang="zh-TW" altLang="en-US">
                      <a:solidFill>
                        <a:srgbClr val="000000"/>
                      </a:solidFill>
                      <a:latin typeface="Helvetica" pitchFamily="34" charset="0"/>
                      <a:cs typeface="Helvetica" pitchFamily="34" charset="0"/>
                      <a:sym typeface="Helvetica" pitchFamily="34" charset="0"/>
                    </a:endParaRPr>
                  </a:p>
                </p:txBody>
              </p:sp>
              <p:sp>
                <p:nvSpPr>
                  <p:cNvPr id="134" name="Shape 51"/>
                  <p:cNvSpPr/>
                  <p:nvPr/>
                </p:nvSpPr>
                <p:spPr>
                  <a:xfrm flipH="1">
                    <a:off x="610980" y="620349"/>
                    <a:ext cx="0" cy="577669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bevel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  <p:sp>
                <p:nvSpPr>
                  <p:cNvPr id="135" name="Shape 52"/>
                  <p:cNvSpPr/>
                  <p:nvPr/>
                </p:nvSpPr>
                <p:spPr>
                  <a:xfrm flipV="1">
                    <a:off x="610980" y="615614"/>
                    <a:ext cx="350205" cy="222544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bevel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  <p:sp>
                <p:nvSpPr>
                  <p:cNvPr id="136" name="Shape 53"/>
                  <p:cNvSpPr/>
                  <p:nvPr/>
                </p:nvSpPr>
                <p:spPr>
                  <a:xfrm>
                    <a:off x="617506" y="980208"/>
                    <a:ext cx="361080" cy="217809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bevel/>
                    <a:headEnd type="none"/>
                    <a:tailEnd type="triangle" w="lg" len="lg"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  <p:sp>
                <p:nvSpPr>
                  <p:cNvPr id="137" name="Shape 50"/>
                  <p:cNvSpPr/>
                  <p:nvPr/>
                </p:nvSpPr>
                <p:spPr>
                  <a:xfrm>
                    <a:off x="395637" y="909183"/>
                    <a:ext cx="215342" cy="0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bevel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</p:grpSp>
            <p:sp>
              <p:nvSpPr>
                <p:cNvPr id="115" name="Shape 91"/>
                <p:cNvSpPr/>
                <p:nvPr/>
              </p:nvSpPr>
              <p:spPr bwMode="auto">
                <a:xfrm>
                  <a:off x="5133978" y="1715795"/>
                  <a:ext cx="0" cy="1692567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116" name="橢圓 115"/>
                <p:cNvSpPr/>
                <p:nvPr/>
              </p:nvSpPr>
              <p:spPr bwMode="auto">
                <a:xfrm>
                  <a:off x="2030057" y="240752"/>
                  <a:ext cx="33342" cy="31755"/>
                </a:xfrm>
                <a:prstGeom prst="ellipse">
                  <a:avLst/>
                </a:prstGeom>
                <a:solidFill>
                  <a:schemeClr val="tx1"/>
                </a:solidFill>
                <a:ln w="25400" cap="flat">
                  <a:solidFill>
                    <a:schemeClr val="tx1"/>
                  </a:solidFill>
                  <a:prstDash val="solid"/>
                  <a:bevel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lIns="45718" tIns="45718" rIns="45718" bIns="45718" anchor="ctr">
                  <a:spAutoFit/>
                </a:bodyPr>
                <a:lstStyle/>
                <a:p>
                  <a:pPr latinLnBrk="1" hangingPunct="0">
                    <a:defRPr/>
                  </a:pPr>
                  <a:endParaRPr kumimoji="0" lang="zh-TW" altLang="en-US">
                    <a:solidFill>
                      <a:srgbClr val="000000"/>
                    </a:solidFill>
                    <a:latin typeface="Helvetica" pitchFamily="34" charset="0"/>
                    <a:cs typeface="Helvetica" pitchFamily="34" charset="0"/>
                    <a:sym typeface="Helvetica" pitchFamily="34" charset="0"/>
                  </a:endParaRPr>
                </a:p>
              </p:txBody>
            </p:sp>
            <p:sp>
              <p:nvSpPr>
                <p:cNvPr id="117" name="橢圓 116"/>
                <p:cNvSpPr/>
                <p:nvPr/>
              </p:nvSpPr>
              <p:spPr bwMode="auto">
                <a:xfrm>
                  <a:off x="2927098" y="243928"/>
                  <a:ext cx="33341" cy="33343"/>
                </a:xfrm>
                <a:prstGeom prst="ellipse">
                  <a:avLst/>
                </a:prstGeom>
                <a:solidFill>
                  <a:schemeClr val="tx1"/>
                </a:solidFill>
                <a:ln w="25400" cap="flat">
                  <a:solidFill>
                    <a:schemeClr val="tx1"/>
                  </a:solidFill>
                  <a:prstDash val="solid"/>
                  <a:bevel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lIns="45718" tIns="45718" rIns="45718" bIns="45718" anchor="ctr">
                  <a:spAutoFit/>
                </a:bodyPr>
                <a:lstStyle/>
                <a:p>
                  <a:pPr latinLnBrk="1" hangingPunct="0">
                    <a:defRPr/>
                  </a:pPr>
                  <a:endParaRPr kumimoji="0" lang="zh-TW" altLang="en-US">
                    <a:solidFill>
                      <a:srgbClr val="000000"/>
                    </a:solidFill>
                    <a:latin typeface="Helvetica" pitchFamily="34" charset="0"/>
                    <a:cs typeface="Helvetica" pitchFamily="34" charset="0"/>
                    <a:sym typeface="Helvetica" pitchFamily="34" charset="0"/>
                  </a:endParaRPr>
                </a:p>
              </p:txBody>
            </p:sp>
            <p:grpSp>
              <p:nvGrpSpPr>
                <p:cNvPr id="35890" name="群組 76"/>
                <p:cNvGrpSpPr>
                  <a:grpSpLocks/>
                </p:cNvGrpSpPr>
                <p:nvPr/>
              </p:nvGrpSpPr>
              <p:grpSpPr bwMode="auto">
                <a:xfrm>
                  <a:off x="3949566" y="953663"/>
                  <a:ext cx="793841" cy="924085"/>
                  <a:chOff x="4802919" y="974663"/>
                  <a:chExt cx="793841" cy="924085"/>
                </a:xfrm>
              </p:grpSpPr>
              <p:sp>
                <p:nvSpPr>
                  <p:cNvPr id="128" name="Shape 89"/>
                  <p:cNvSpPr/>
                  <p:nvPr/>
                </p:nvSpPr>
                <p:spPr bwMode="auto">
                  <a:xfrm>
                    <a:off x="4960099" y="1303333"/>
                    <a:ext cx="276257" cy="0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bevel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  <p:sp>
                <p:nvSpPr>
                  <p:cNvPr id="129" name="Shape 103"/>
                  <p:cNvSpPr/>
                  <p:nvPr/>
                </p:nvSpPr>
                <p:spPr bwMode="auto">
                  <a:xfrm flipV="1">
                    <a:off x="5431641" y="1228707"/>
                    <a:ext cx="165119" cy="161953"/>
                  </a:xfrm>
                  <a:prstGeom prst="line">
                    <a:avLst/>
                  </a:prstGeom>
                  <a:noFill/>
                  <a:ln w="28575" cap="flat">
                    <a:solidFill>
                      <a:srgbClr val="000000"/>
                    </a:solidFill>
                    <a:prstDash val="solid"/>
                    <a:bevel/>
                    <a:tailEnd type="triangle" w="med" len="med"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  <p:sp>
                <p:nvSpPr>
                  <p:cNvPr id="130" name="Shape 103"/>
                  <p:cNvSpPr/>
                  <p:nvPr/>
                </p:nvSpPr>
                <p:spPr bwMode="auto">
                  <a:xfrm flipV="1">
                    <a:off x="5399887" y="1130265"/>
                    <a:ext cx="165119" cy="163541"/>
                  </a:xfrm>
                  <a:prstGeom prst="line">
                    <a:avLst/>
                  </a:prstGeom>
                  <a:noFill/>
                  <a:ln w="28575" cap="flat">
                    <a:solidFill>
                      <a:srgbClr val="000000"/>
                    </a:solidFill>
                    <a:prstDash val="solid"/>
                    <a:bevel/>
                    <a:tailEnd type="triangle" w="med" len="med"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  <p:sp>
                <p:nvSpPr>
                  <p:cNvPr id="131" name="等腰三角形 130"/>
                  <p:cNvSpPr/>
                  <p:nvPr/>
                </p:nvSpPr>
                <p:spPr bwMode="auto">
                  <a:xfrm>
                    <a:off x="4969625" y="1316035"/>
                    <a:ext cx="261968" cy="257221"/>
                  </a:xfrm>
                  <a:prstGeom prst="triangle">
                    <a:avLst/>
                  </a:prstGeom>
                  <a:solidFill>
                    <a:schemeClr val="tx1"/>
                  </a:solidFill>
                  <a:ln w="12700" cap="flat">
                    <a:solidFill>
                      <a:schemeClr val="tx1"/>
                    </a:solidFill>
                    <a:prstDash val="solid"/>
                    <a:bevel/>
                  </a:ln>
                  <a:effectLst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lIns="45718" tIns="45718" rIns="45718" bIns="45718" anchor="ctr">
                    <a:spAutoFit/>
                  </a:bodyPr>
                  <a:lstStyle/>
                  <a:p>
                    <a:pPr latinLnBrk="1" hangingPunct="0">
                      <a:defRPr/>
                    </a:pPr>
                    <a:endParaRPr kumimoji="0" lang="zh-TW" altLang="en-US">
                      <a:solidFill>
                        <a:srgbClr val="000000"/>
                      </a:solidFill>
                      <a:latin typeface="Helvetica" pitchFamily="34" charset="0"/>
                      <a:cs typeface="Helvetica" pitchFamily="34" charset="0"/>
                      <a:sym typeface="Helvetica" pitchFamily="34" charset="0"/>
                    </a:endParaRPr>
                  </a:p>
                </p:txBody>
              </p:sp>
              <p:sp>
                <p:nvSpPr>
                  <p:cNvPr id="132" name="文字方塊 131"/>
                  <p:cNvSpPr txBox="1"/>
                  <p:nvPr/>
                </p:nvSpPr>
                <p:spPr>
                  <a:xfrm flipH="1">
                    <a:off x="4802919" y="974663"/>
                    <a:ext cx="180996" cy="924085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lIns="45718" tIns="45718" rIns="45718" bIns="45718">
                    <a:spAutoFit/>
                  </a:bodyPr>
                  <a:lstStyle>
                    <a:lvl1pPr eaLnBrk="0" hangingPunct="0">
                      <a:defRPr kumimoji="1">
                        <a:solidFill>
                          <a:schemeClr val="tx1"/>
                        </a:solidFill>
                        <a:latin typeface="Arial" pitchFamily="34" charset="0"/>
                        <a:ea typeface="新細明體" pitchFamily="18" charset="-120"/>
                      </a:defRPr>
                    </a:lvl1pPr>
                    <a:lvl2pPr marL="742950" indent="-285750" eaLnBrk="0" hangingPunct="0">
                      <a:defRPr kumimoji="1">
                        <a:solidFill>
                          <a:schemeClr val="tx1"/>
                        </a:solidFill>
                        <a:latin typeface="Arial" pitchFamily="34" charset="0"/>
                        <a:ea typeface="新細明體" pitchFamily="18" charset="-120"/>
                      </a:defRPr>
                    </a:lvl2pPr>
                    <a:lvl3pPr marL="1143000" indent="-228600" eaLnBrk="0" hangingPunct="0">
                      <a:defRPr kumimoji="1">
                        <a:solidFill>
                          <a:schemeClr val="tx1"/>
                        </a:solidFill>
                        <a:latin typeface="Arial" pitchFamily="34" charset="0"/>
                        <a:ea typeface="新細明體" pitchFamily="18" charset="-120"/>
                      </a:defRPr>
                    </a:lvl3pPr>
                    <a:lvl4pPr marL="1600200" indent="-228600" eaLnBrk="0" hangingPunct="0">
                      <a:defRPr kumimoji="1">
                        <a:solidFill>
                          <a:schemeClr val="tx1"/>
                        </a:solidFill>
                        <a:latin typeface="Arial" pitchFamily="34" charset="0"/>
                        <a:ea typeface="新細明體" pitchFamily="18" charset="-120"/>
                      </a:defRPr>
                    </a:lvl4pPr>
                    <a:lvl5pPr marL="2057400" indent="-228600" eaLnBrk="0" hangingPunct="0">
                      <a:defRPr kumimoji="1">
                        <a:solidFill>
                          <a:schemeClr val="tx1"/>
                        </a:solidFill>
                        <a:latin typeface="Arial" pitchFamily="34" charset="0"/>
                        <a:ea typeface="新細明體" pitchFamily="18" charset="-12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Arial" pitchFamily="34" charset="0"/>
                        <a:ea typeface="新細明體" pitchFamily="18" charset="-12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Arial" pitchFamily="34" charset="0"/>
                        <a:ea typeface="新細明體" pitchFamily="18" charset="-12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Arial" pitchFamily="34" charset="0"/>
                        <a:ea typeface="新細明體" pitchFamily="18" charset="-12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Arial" pitchFamily="34" charset="0"/>
                        <a:ea typeface="新細明體" pitchFamily="18" charset="-120"/>
                      </a:defRPr>
                    </a:lvl9pPr>
                  </a:lstStyle>
                  <a:p>
                    <a:pPr eaLnBrk="1" latinLnBrk="1"/>
                    <a:r>
                      <a:rPr kumimoji="0" lang="en-US" altLang="zh-TW" b="1" dirty="0">
                        <a:solidFill>
                          <a:srgbClr val="0000C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Helvetica" pitchFamily="34" charset="0"/>
                      </a:rPr>
                      <a:t>-</a:t>
                    </a:r>
                  </a:p>
                  <a:p>
                    <a:pPr eaLnBrk="1" latinLnBrk="1"/>
                    <a:endParaRPr kumimoji="0" lang="en-US" altLang="zh-TW" b="1" dirty="0">
                      <a:solidFill>
                        <a:srgbClr val="0000CC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  <a:sym typeface="Helvetica" pitchFamily="34" charset="0"/>
                    </a:endParaRPr>
                  </a:p>
                  <a:p>
                    <a:pPr eaLnBrk="1" latinLnBrk="1"/>
                    <a:r>
                      <a:rPr kumimoji="0" lang="en-US" altLang="zh-TW" b="1" dirty="0">
                        <a:solidFill>
                          <a:srgbClr val="0000C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Helvetica" pitchFamily="34" charset="0"/>
                      </a:rPr>
                      <a:t>+</a:t>
                    </a:r>
                    <a:endParaRPr kumimoji="0" lang="zh-TW" altLang="en-US" b="1" dirty="0">
                      <a:solidFill>
                        <a:srgbClr val="0000CC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  <a:sym typeface="Helvetica" pitchFamily="34" charset="0"/>
                    </a:endParaRPr>
                  </a:p>
                </p:txBody>
              </p:sp>
            </p:grpSp>
          </p:grpSp>
        </p:grpSp>
      </p:grpSp>
      <p:pic>
        <p:nvPicPr>
          <p:cNvPr id="35846" name="Picture 3" descr="E:\Documents and Settings\GPL-01\Local Settings\Temporary Internet Files\Content.IE5\4FGZUFJY\768px-Emoji_u270b.svg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5228357"/>
            <a:ext cx="49530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7" name="Picture 3" descr="E:\Documents and Settings\GPL-01\Local Settings\Temporary Internet Files\Content.IE5\4FGZUFJY\768px-Emoji_u270b.svg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5228357"/>
            <a:ext cx="519112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" name="標題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dirty="0">
                <a:solidFill>
                  <a:srgbClr val="7030A0"/>
                </a:solidFill>
              </a:rPr>
              <a:t>電路設計圖</a:t>
            </a:r>
            <a:endParaRPr lang="zh-TW" altLang="en-US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8349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內容版面配置區 2"/>
          <p:cNvSpPr>
            <a:spLocks noGrp="1"/>
          </p:cNvSpPr>
          <p:nvPr>
            <p:ph sz="quarter" idx="1"/>
          </p:nvPr>
        </p:nvSpPr>
        <p:spPr>
          <a:xfrm>
            <a:off x="566548" y="1571650"/>
            <a:ext cx="8504238" cy="4398962"/>
          </a:xfrm>
        </p:spPr>
        <p:txBody>
          <a:bodyPr>
            <a:normAutofit/>
          </a:bodyPr>
          <a:lstStyle/>
          <a:p>
            <a:pPr marL="342900" indent="-342900" eaLnBrk="1" hangingPunct="1">
              <a:buFont typeface="Trebuchet MS" pitchFamily="34" charset="0"/>
              <a:buAutoNum type="arabicPeriod"/>
            </a:pPr>
            <a:r>
              <a:rPr lang="zh-TW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麵包板是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一塊</a:t>
            </a:r>
            <a:r>
              <a:rPr lang="zh-TW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有很多小插孔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lang="zh-TW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板子，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看起來</a:t>
            </a:r>
            <a:r>
              <a:rPr lang="zh-TW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很像麵包中的小孔，因此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而</a:t>
            </a:r>
            <a:r>
              <a:rPr lang="zh-TW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得名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TW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eaLnBrk="1" hangingPunct="1">
              <a:buFont typeface="Trebuchet MS" pitchFamily="34" charset="0"/>
              <a:buAutoNum type="arabicPeriod"/>
            </a:pP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主要</a:t>
            </a:r>
            <a:r>
              <a:rPr lang="zh-TW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為電子電路的無焊接實驗設計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而</a:t>
            </a:r>
            <a:r>
              <a:rPr lang="zh-TW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製造的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TW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各種電子元件可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依</a:t>
            </a:r>
            <a:r>
              <a:rPr lang="zh-TW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需要隨意插拔，免去焊接，節省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電路</a:t>
            </a:r>
            <a:r>
              <a:rPr lang="zh-TW" altLang="zh-TW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組裝時間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TW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 2" pitchFamily="18" charset="2"/>
              <a:buNone/>
            </a:pPr>
            <a:endParaRPr lang="zh-TW" altLang="en-US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686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9504" y="3573016"/>
            <a:ext cx="2303463" cy="309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標題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麵</a:t>
            </a:r>
            <a:r>
              <a:rPr lang="zh-TW" altLang="en-US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包板介紹</a:t>
            </a:r>
            <a:endParaRPr lang="zh-TW" altLang="en-US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744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976" y="2074863"/>
            <a:ext cx="2884488" cy="2389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書卷 (水平) 6"/>
          <p:cNvSpPr/>
          <p:nvPr/>
        </p:nvSpPr>
        <p:spPr>
          <a:xfrm>
            <a:off x="682376" y="1844675"/>
            <a:ext cx="1473200" cy="792163"/>
          </a:xfrm>
          <a:prstGeom prst="horizontalScroll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3600" b="1" dirty="0">
                <a:solidFill>
                  <a:srgbClr val="FF8021">
                    <a:lumMod val="50000"/>
                  </a:srgb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正面</a:t>
            </a:r>
          </a:p>
        </p:txBody>
      </p:sp>
      <p:pic>
        <p:nvPicPr>
          <p:cNvPr id="37893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17864" y="3933825"/>
            <a:ext cx="3013075" cy="2284413"/>
          </a:xfrm>
          <a:noFill/>
        </p:spPr>
      </p:pic>
      <p:sp>
        <p:nvSpPr>
          <p:cNvPr id="11" name="書卷 (水平) 10"/>
          <p:cNvSpPr/>
          <p:nvPr/>
        </p:nvSpPr>
        <p:spPr>
          <a:xfrm>
            <a:off x="7307014" y="3500438"/>
            <a:ext cx="1441450" cy="792162"/>
          </a:xfrm>
          <a:prstGeom prst="horizontalScroll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3600" b="1" dirty="0">
                <a:solidFill>
                  <a:srgbClr val="FF8021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背面</a:t>
            </a:r>
          </a:p>
        </p:txBody>
      </p:sp>
      <p:sp>
        <p:nvSpPr>
          <p:cNvPr id="37895" name="文字方塊 44"/>
          <p:cNvSpPr txBox="1">
            <a:spLocks noChangeArrowheads="1"/>
          </p:cNvSpPr>
          <p:nvPr/>
        </p:nvSpPr>
        <p:spPr bwMode="auto">
          <a:xfrm>
            <a:off x="5155951" y="1854200"/>
            <a:ext cx="3455988" cy="95408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kumimoji="0" lang="zh-TW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正面 </a:t>
            </a:r>
            <a:r>
              <a:rPr kumimoji="0" lang="en-US" altLang="zh-TW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5 </a:t>
            </a:r>
            <a:r>
              <a:rPr kumimoji="0" lang="zh-TW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個孔以</a:t>
            </a:r>
            <a:endParaRPr kumimoji="0" lang="en-US" altLang="zh-TW" sz="2800" b="1" dirty="0">
              <a:solidFill>
                <a:srgbClr val="00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eaLnBrk="1" hangingPunct="1"/>
            <a:r>
              <a:rPr kumimoji="0" lang="zh-TW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背面 金屬條連接</a:t>
            </a:r>
          </a:p>
        </p:txBody>
      </p:sp>
      <p:sp>
        <p:nvSpPr>
          <p:cNvPr id="37896" name="文字方塊 52"/>
          <p:cNvSpPr txBox="1">
            <a:spLocks noChangeArrowheads="1"/>
          </p:cNvSpPr>
          <p:nvPr/>
        </p:nvSpPr>
        <p:spPr bwMode="auto">
          <a:xfrm>
            <a:off x="1525339" y="4632325"/>
            <a:ext cx="2479675" cy="138588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kumimoji="0" lang="zh-TW" altLang="zh-TW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元件插入孔中</a:t>
            </a:r>
            <a:endParaRPr kumimoji="0" lang="en-US" altLang="zh-TW" sz="2800" b="1" dirty="0">
              <a:solidFill>
                <a:srgbClr val="00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eaLnBrk="1" hangingPunct="1"/>
            <a:r>
              <a:rPr kumimoji="0" lang="zh-TW" altLang="zh-TW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與金屬條接觸</a:t>
            </a:r>
            <a:endParaRPr kumimoji="0" lang="en-US" altLang="zh-TW" sz="2800" b="1" dirty="0">
              <a:solidFill>
                <a:srgbClr val="00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eaLnBrk="1" hangingPunct="1"/>
            <a:r>
              <a:rPr kumimoji="0" lang="zh-TW" altLang="zh-TW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達到導電目的</a:t>
            </a:r>
            <a:endParaRPr kumimoji="0" lang="zh-TW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9" name="標題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dirty="0">
                <a:solidFill>
                  <a:srgbClr val="7030A0"/>
                </a:solidFill>
              </a:rPr>
              <a:t>麵包板通斷路圖解</a:t>
            </a:r>
            <a:endParaRPr lang="zh-TW" altLang="en-US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7406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內容版面配置區 3"/>
          <p:cNvSpPr>
            <a:spLocks noGrp="1"/>
          </p:cNvSpPr>
          <p:nvPr>
            <p:ph sz="quarter" idx="1"/>
          </p:nvPr>
        </p:nvSpPr>
        <p:spPr>
          <a:xfrm>
            <a:off x="507365" y="1767523"/>
            <a:ext cx="8504238" cy="4183062"/>
          </a:xfrm>
        </p:spPr>
        <p:txBody>
          <a:bodyPr>
            <a:normAutofit/>
          </a:bodyPr>
          <a:lstStyle/>
          <a:p>
            <a:pPr eaLnBrk="1" hangingPunct="1"/>
            <a:r>
              <a:rPr lang="zh-TW" altLang="en-US" sz="3000" dirty="0" smtClean="0"/>
              <a:t>因本架構裡有</a:t>
            </a:r>
            <a:r>
              <a:rPr lang="zh-TW" altLang="en-US" sz="3000" b="1" dirty="0" smtClean="0">
                <a:solidFill>
                  <a:srgbClr val="0070C0"/>
                </a:solidFill>
              </a:rPr>
              <a:t>有源電子蜂鳴器</a:t>
            </a:r>
            <a:r>
              <a:rPr lang="zh-TW" altLang="en-US" sz="3000" dirty="0" smtClean="0"/>
              <a:t>，需用大電流使其驅動，產生「</a:t>
            </a:r>
            <a:r>
              <a:rPr lang="zh-TW" altLang="zh-TW" sz="3000" dirty="0" smtClean="0"/>
              <a:t>嗶嗶</a:t>
            </a:r>
            <a:r>
              <a:rPr lang="zh-TW" altLang="en-US" sz="3000" dirty="0" smtClean="0"/>
              <a:t>」、 「</a:t>
            </a:r>
            <a:r>
              <a:rPr lang="zh-TW" altLang="zh-TW" sz="3000" dirty="0" smtClean="0"/>
              <a:t>嗶嗶</a:t>
            </a:r>
            <a:r>
              <a:rPr lang="zh-TW" altLang="en-US" sz="3000" dirty="0" smtClean="0"/>
              <a:t>」的效果</a:t>
            </a:r>
          </a:p>
        </p:txBody>
      </p:sp>
      <p:pic>
        <p:nvPicPr>
          <p:cNvPr id="2" name="Picture 2" descr="http://www.ysfmq.com/UploadFiles/201407200535358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1212" y="3167256"/>
            <a:ext cx="3995872" cy="2663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標題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dirty="0">
                <a:solidFill>
                  <a:srgbClr val="7030A0"/>
                </a:solidFill>
              </a:rPr>
              <a:t>為什麼需要「達靈頓電路」？</a:t>
            </a:r>
            <a:endParaRPr lang="zh-TW" altLang="en-US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738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文字方塊 26"/>
          <p:cNvSpPr txBox="1">
            <a:spLocks noChangeArrowheads="1"/>
          </p:cNvSpPr>
          <p:nvPr/>
        </p:nvSpPr>
        <p:spPr bwMode="auto">
          <a:xfrm>
            <a:off x="7222808" y="2237105"/>
            <a:ext cx="8002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zh-TW" altLang="en-US" sz="1600" b="1" dirty="0">
                <a:latin typeface="標楷體" pitchFamily="65" charset="-120"/>
                <a:ea typeface="標楷體" pitchFamily="65" charset="-120"/>
              </a:rPr>
              <a:t>蜂鳴器</a:t>
            </a:r>
          </a:p>
        </p:txBody>
      </p:sp>
      <p:grpSp>
        <p:nvGrpSpPr>
          <p:cNvPr id="39940" name="群組 155"/>
          <p:cNvGrpSpPr>
            <a:grpSpLocks/>
          </p:cNvGrpSpPr>
          <p:nvPr/>
        </p:nvGrpSpPr>
        <p:grpSpPr bwMode="auto">
          <a:xfrm>
            <a:off x="1102995" y="1517968"/>
            <a:ext cx="7064375" cy="4229100"/>
            <a:chOff x="656565" y="1448780"/>
            <a:chExt cx="5285396" cy="3218418"/>
          </a:xfrm>
        </p:grpSpPr>
        <p:sp>
          <p:nvSpPr>
            <p:cNvPr id="39943" name="文字方塊 2"/>
            <p:cNvSpPr txBox="1">
              <a:spLocks noChangeArrowheads="1"/>
            </p:cNvSpPr>
            <p:nvPr/>
          </p:nvSpPr>
          <p:spPr bwMode="auto">
            <a:xfrm>
              <a:off x="1016605" y="1448780"/>
              <a:ext cx="339649" cy="2810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/>
              <a:r>
                <a:rPr lang="en-US" altLang="zh-TW">
                  <a:latin typeface="Times New Roman" panose="02020603050405020304" pitchFamily="18" charset="0"/>
                  <a:cs typeface="Times New Roman" panose="02020603050405020304" pitchFamily="18" charset="0"/>
                </a:rPr>
                <a:t>C1</a:t>
              </a:r>
              <a:endParaRPr lang="zh-TW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944" name="文字方塊 10"/>
            <p:cNvSpPr txBox="1">
              <a:spLocks noChangeArrowheads="1"/>
            </p:cNvSpPr>
            <p:nvPr/>
          </p:nvSpPr>
          <p:spPr bwMode="auto">
            <a:xfrm>
              <a:off x="656565" y="1988840"/>
              <a:ext cx="339649" cy="2810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/>
              <a:r>
                <a:rPr lang="en-US" altLang="zh-TW">
                  <a:latin typeface="Times New Roman" panose="02020603050405020304" pitchFamily="18" charset="0"/>
                  <a:cs typeface="Times New Roman" panose="02020603050405020304" pitchFamily="18" charset="0"/>
                </a:rPr>
                <a:t>B1</a:t>
              </a:r>
              <a:endParaRPr lang="zh-TW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945" name="文字方塊 11"/>
            <p:cNvSpPr txBox="1">
              <a:spLocks noChangeArrowheads="1"/>
            </p:cNvSpPr>
            <p:nvPr/>
          </p:nvSpPr>
          <p:spPr bwMode="auto">
            <a:xfrm>
              <a:off x="1061610" y="2303875"/>
              <a:ext cx="330055" cy="2810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/>
              <a:r>
                <a:rPr lang="en-US" altLang="zh-TW">
                  <a:latin typeface="Times New Roman" panose="02020603050405020304" pitchFamily="18" charset="0"/>
                  <a:cs typeface="Times New Roman" panose="02020603050405020304" pitchFamily="18" charset="0"/>
                </a:rPr>
                <a:t>E1</a:t>
              </a:r>
              <a:endParaRPr lang="zh-TW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946" name="文字方塊 12"/>
            <p:cNvSpPr txBox="1">
              <a:spLocks noChangeArrowheads="1"/>
            </p:cNvSpPr>
            <p:nvPr/>
          </p:nvSpPr>
          <p:spPr bwMode="auto">
            <a:xfrm>
              <a:off x="1961710" y="1988840"/>
              <a:ext cx="339649" cy="2810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/>
              <a:r>
                <a:rPr lang="en-US" altLang="zh-TW">
                  <a:latin typeface="Times New Roman" panose="02020603050405020304" pitchFamily="18" charset="0"/>
                  <a:cs typeface="Times New Roman" panose="02020603050405020304" pitchFamily="18" charset="0"/>
                </a:rPr>
                <a:t>C2</a:t>
              </a:r>
              <a:endParaRPr lang="zh-TW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947" name="文字方塊 13"/>
            <p:cNvSpPr txBox="1">
              <a:spLocks noChangeArrowheads="1"/>
            </p:cNvSpPr>
            <p:nvPr/>
          </p:nvSpPr>
          <p:spPr bwMode="auto">
            <a:xfrm>
              <a:off x="1601670" y="2573905"/>
              <a:ext cx="339649" cy="2810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/>
              <a:r>
                <a:rPr lang="en-US" altLang="zh-TW">
                  <a:latin typeface="Times New Roman" panose="02020603050405020304" pitchFamily="18" charset="0"/>
                  <a:cs typeface="Times New Roman" panose="02020603050405020304" pitchFamily="18" charset="0"/>
                </a:rPr>
                <a:t>B2</a:t>
              </a:r>
              <a:endParaRPr lang="zh-TW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948" name="文字方塊 14"/>
            <p:cNvSpPr txBox="1">
              <a:spLocks noChangeArrowheads="1"/>
            </p:cNvSpPr>
            <p:nvPr/>
          </p:nvSpPr>
          <p:spPr bwMode="auto">
            <a:xfrm>
              <a:off x="2006715" y="2843935"/>
              <a:ext cx="330055" cy="2810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/>
              <a:r>
                <a:rPr lang="en-US" altLang="zh-TW">
                  <a:latin typeface="Times New Roman" panose="02020603050405020304" pitchFamily="18" charset="0"/>
                  <a:cs typeface="Times New Roman" panose="02020603050405020304" pitchFamily="18" charset="0"/>
                </a:rPr>
                <a:t>E2</a:t>
              </a:r>
              <a:endParaRPr lang="zh-TW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949" name="文字方塊 15"/>
            <p:cNvSpPr txBox="1">
              <a:spLocks noChangeArrowheads="1"/>
            </p:cNvSpPr>
            <p:nvPr/>
          </p:nvSpPr>
          <p:spPr bwMode="auto">
            <a:xfrm>
              <a:off x="2861810" y="2573905"/>
              <a:ext cx="339649" cy="2810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/>
              <a:r>
                <a:rPr lang="en-US" altLang="zh-TW">
                  <a:latin typeface="Times New Roman" panose="02020603050405020304" pitchFamily="18" charset="0"/>
                  <a:cs typeface="Times New Roman" panose="02020603050405020304" pitchFamily="18" charset="0"/>
                </a:rPr>
                <a:t>C3</a:t>
              </a:r>
              <a:endParaRPr lang="zh-TW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950" name="文字方塊 16"/>
            <p:cNvSpPr txBox="1">
              <a:spLocks noChangeArrowheads="1"/>
            </p:cNvSpPr>
            <p:nvPr/>
          </p:nvSpPr>
          <p:spPr bwMode="auto">
            <a:xfrm>
              <a:off x="2530475" y="3159125"/>
              <a:ext cx="339649" cy="2810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/>
              <a:r>
                <a:rPr lang="en-US" altLang="zh-TW">
                  <a:latin typeface="Times New Roman" panose="02020603050405020304" pitchFamily="18" charset="0"/>
                  <a:cs typeface="Times New Roman" panose="02020603050405020304" pitchFamily="18" charset="0"/>
                </a:rPr>
                <a:t>B3</a:t>
              </a:r>
              <a:endParaRPr lang="zh-TW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951" name="文字方塊 17"/>
            <p:cNvSpPr txBox="1">
              <a:spLocks noChangeArrowheads="1"/>
            </p:cNvSpPr>
            <p:nvPr/>
          </p:nvSpPr>
          <p:spPr bwMode="auto">
            <a:xfrm>
              <a:off x="2861810" y="3474005"/>
              <a:ext cx="330055" cy="2810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/>
              <a:r>
                <a:rPr lang="en-US" altLang="zh-TW">
                  <a:latin typeface="Times New Roman" panose="02020603050405020304" pitchFamily="18" charset="0"/>
                  <a:cs typeface="Times New Roman" panose="02020603050405020304" pitchFamily="18" charset="0"/>
                </a:rPr>
                <a:t>E3</a:t>
              </a:r>
              <a:endParaRPr lang="zh-TW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952" name="文字方塊 3"/>
            <p:cNvSpPr txBox="1">
              <a:spLocks noChangeArrowheads="1"/>
            </p:cNvSpPr>
            <p:nvPr/>
          </p:nvSpPr>
          <p:spPr bwMode="auto">
            <a:xfrm>
              <a:off x="3691030" y="3879050"/>
              <a:ext cx="781050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itchFamily="34" charset="0"/>
                  <a:ea typeface="新細明體" pitchFamily="18" charset="-120"/>
                </a:defRPr>
              </a:lvl9pPr>
            </a:lstStyle>
            <a:p>
              <a:pPr eaLnBrk="1" hangingPunct="1"/>
              <a:r>
                <a:rPr lang="en-US" altLang="zh-TW" dirty="0"/>
                <a:t>-      +</a:t>
              </a:r>
              <a:endParaRPr lang="zh-TW" altLang="en-US" dirty="0"/>
            </a:p>
          </p:txBody>
        </p:sp>
        <p:grpSp>
          <p:nvGrpSpPr>
            <p:cNvPr id="39953" name="群組 85"/>
            <p:cNvGrpSpPr>
              <a:grpSpLocks/>
            </p:cNvGrpSpPr>
            <p:nvPr/>
          </p:nvGrpSpPr>
          <p:grpSpPr bwMode="auto">
            <a:xfrm>
              <a:off x="701570" y="1493785"/>
              <a:ext cx="5240391" cy="3173413"/>
              <a:chOff x="342900" y="241300"/>
              <a:chExt cx="5240391" cy="3173413"/>
            </a:xfrm>
          </p:grpSpPr>
          <p:grpSp>
            <p:nvGrpSpPr>
              <p:cNvPr id="39954" name="群組 75"/>
              <p:cNvGrpSpPr>
                <a:grpSpLocks/>
              </p:cNvGrpSpPr>
              <p:nvPr/>
            </p:nvGrpSpPr>
            <p:grpSpPr bwMode="auto">
              <a:xfrm>
                <a:off x="5078506" y="1038351"/>
                <a:ext cx="504785" cy="666879"/>
                <a:chOff x="4218028" y="1011171"/>
                <a:chExt cx="504785" cy="666879"/>
              </a:xfrm>
            </p:grpSpPr>
            <p:sp>
              <p:nvSpPr>
                <p:cNvPr id="148" name="矩形 147"/>
                <p:cNvSpPr/>
                <p:nvPr/>
              </p:nvSpPr>
              <p:spPr bwMode="auto">
                <a:xfrm>
                  <a:off x="4218028" y="1223799"/>
                  <a:ext cx="131838" cy="450627"/>
                </a:xfrm>
                <a:prstGeom prst="rect">
                  <a:avLst/>
                </a:prstGeom>
                <a:noFill/>
                <a:ln w="12700" cap="flat">
                  <a:solidFill>
                    <a:schemeClr val="tx1"/>
                  </a:solidFill>
                  <a:prstDash val="solid"/>
                  <a:bevel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lIns="45718" tIns="45718" rIns="45718" bIns="45718" anchor="ctr">
                  <a:spAutoFit/>
                </a:bodyPr>
                <a:lstStyle/>
                <a:p>
                  <a:pPr latinLnBrk="1" hangingPunct="0">
                    <a:defRPr/>
                  </a:pPr>
                  <a:endParaRPr kumimoji="0" lang="zh-TW" altLang="en-US">
                    <a:solidFill>
                      <a:srgbClr val="000000"/>
                    </a:solidFill>
                    <a:latin typeface="Helvetica" pitchFamily="34" charset="0"/>
                    <a:cs typeface="Helvetica" pitchFamily="34" charset="0"/>
                    <a:sym typeface="Helvetica" pitchFamily="34" charset="0"/>
                  </a:endParaRPr>
                </a:p>
              </p:txBody>
            </p:sp>
            <p:sp>
              <p:nvSpPr>
                <p:cNvPr id="149" name="流程圖: 人工作業 148"/>
                <p:cNvSpPr/>
                <p:nvPr/>
              </p:nvSpPr>
              <p:spPr bwMode="auto">
                <a:xfrm rot="5400000">
                  <a:off x="4270537" y="1359910"/>
                  <a:ext cx="322566" cy="163907"/>
                </a:xfrm>
                <a:prstGeom prst="flowChartManualOperation">
                  <a:avLst/>
                </a:prstGeom>
                <a:solidFill>
                  <a:srgbClr val="FFFFFF"/>
                </a:solidFill>
                <a:ln w="12700" cap="flat">
                  <a:solidFill>
                    <a:schemeClr val="tx1"/>
                  </a:solidFill>
                  <a:prstDash val="solid"/>
                  <a:bevel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lIns="45718" tIns="45718" rIns="45718" bIns="45718" anchor="ctr">
                  <a:spAutoFit/>
                </a:bodyPr>
                <a:lstStyle/>
                <a:p>
                  <a:pPr latinLnBrk="1" hangingPunct="0">
                    <a:defRPr/>
                  </a:pPr>
                  <a:endParaRPr kumimoji="0" lang="zh-TW" altLang="en-US">
                    <a:solidFill>
                      <a:srgbClr val="000000"/>
                    </a:solidFill>
                    <a:latin typeface="Helvetica" pitchFamily="34" charset="0"/>
                    <a:cs typeface="Helvetica" pitchFamily="34" charset="0"/>
                    <a:sym typeface="Helvetica" pitchFamily="34" charset="0"/>
                  </a:endParaRPr>
                </a:p>
              </p:txBody>
            </p:sp>
            <p:sp>
              <p:nvSpPr>
                <p:cNvPr id="150" name="文字方塊 149"/>
                <p:cNvSpPr txBox="1"/>
                <p:nvPr/>
              </p:nvSpPr>
              <p:spPr bwMode="auto">
                <a:xfrm>
                  <a:off x="4241783" y="1169434"/>
                  <a:ext cx="65325" cy="24766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lIns="0" tIns="0" rIns="0" bIns="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9pPr>
                </a:lstStyle>
                <a:p>
                  <a:pPr eaLnBrk="1" latinLnBrk="1">
                    <a:defRPr/>
                  </a:pPr>
                  <a:r>
                    <a:rPr kumimoji="0" lang="en-US" altLang="zh-TW" smtClean="0">
                      <a:solidFill>
                        <a:srgbClr val="000000"/>
                      </a:solidFill>
                      <a:latin typeface="Helvetica" pitchFamily="34" charset="0"/>
                      <a:cs typeface="Helvetica" pitchFamily="34" charset="0"/>
                      <a:sym typeface="Helvetica" pitchFamily="34" charset="0"/>
                    </a:rPr>
                    <a:t>-</a:t>
                  </a:r>
                  <a:endParaRPr kumimoji="0" lang="zh-TW" altLang="en-US" smtClean="0">
                    <a:solidFill>
                      <a:srgbClr val="000000"/>
                    </a:solidFill>
                    <a:latin typeface="Helvetica" pitchFamily="34" charset="0"/>
                    <a:cs typeface="Helvetica" pitchFamily="34" charset="0"/>
                    <a:sym typeface="Helvetica" pitchFamily="34" charset="0"/>
                  </a:endParaRPr>
                </a:p>
              </p:txBody>
            </p:sp>
            <p:sp>
              <p:nvSpPr>
                <p:cNvPr id="151" name="文字方塊 150"/>
                <p:cNvSpPr txBox="1"/>
                <p:nvPr/>
              </p:nvSpPr>
              <p:spPr bwMode="auto">
                <a:xfrm>
                  <a:off x="4223967" y="1483544"/>
                  <a:ext cx="65325" cy="19450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lIns="0" tIns="0" rIns="0" bIns="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9pPr>
                </a:lstStyle>
                <a:p>
                  <a:pPr eaLnBrk="1" latinLnBrk="1">
                    <a:defRPr/>
                  </a:pPr>
                  <a:r>
                    <a:rPr kumimoji="0" lang="en-US" altLang="zh-TW" sz="1400" smtClean="0">
                      <a:solidFill>
                        <a:srgbClr val="000000"/>
                      </a:solidFill>
                      <a:latin typeface="Helvetica" pitchFamily="34" charset="0"/>
                      <a:cs typeface="Helvetica" pitchFamily="34" charset="0"/>
                      <a:sym typeface="Helvetica" pitchFamily="34" charset="0"/>
                    </a:rPr>
                    <a:t>+</a:t>
                  </a:r>
                  <a:endParaRPr kumimoji="0" lang="zh-TW" altLang="en-US" sz="1400" smtClean="0">
                    <a:solidFill>
                      <a:srgbClr val="000000"/>
                    </a:solidFill>
                    <a:latin typeface="Helvetica" pitchFamily="34" charset="0"/>
                    <a:cs typeface="Helvetica" pitchFamily="34" charset="0"/>
                    <a:sym typeface="Helvetica" pitchFamily="34" charset="0"/>
                  </a:endParaRPr>
                </a:p>
              </p:txBody>
            </p:sp>
            <p:sp>
              <p:nvSpPr>
                <p:cNvPr id="152" name="文字方塊 151"/>
                <p:cNvSpPr txBox="1"/>
                <p:nvPr/>
              </p:nvSpPr>
              <p:spPr bwMode="auto">
                <a:xfrm>
                  <a:off x="4393812" y="1011171"/>
                  <a:ext cx="329001" cy="16395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lIns="0" tIns="0" rIns="0" bIns="0">
                  <a:spAutoFit/>
                </a:bodyPr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Arial" pitchFamily="34" charset="0"/>
                      <a:ea typeface="新細明體" pitchFamily="18" charset="-120"/>
                    </a:defRPr>
                  </a:lvl9pPr>
                </a:lstStyle>
                <a:p>
                  <a:pPr eaLnBrk="1" latinLnBrk="1">
                    <a:defRPr/>
                  </a:pPr>
                  <a:r>
                    <a:rPr kumimoji="0" lang="en-US" altLang="zh-TW" sz="1400" dirty="0" err="1" smtClean="0"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  <a:sym typeface="Helvetica" pitchFamily="34" charset="0"/>
                    </a:rPr>
                    <a:t>BZ</a:t>
                  </a:r>
                  <a:endParaRPr kumimoji="0" lang="zh-TW" altLang="en-US" sz="14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Helvetica" pitchFamily="34" charset="0"/>
                  </a:endParaRPr>
                </a:p>
              </p:txBody>
            </p:sp>
          </p:grpSp>
          <p:grpSp>
            <p:nvGrpSpPr>
              <p:cNvPr id="39955" name="群組 77"/>
              <p:cNvGrpSpPr>
                <a:grpSpLocks/>
              </p:cNvGrpSpPr>
              <p:nvPr/>
            </p:nvGrpSpPr>
            <p:grpSpPr bwMode="auto">
              <a:xfrm>
                <a:off x="342900" y="241300"/>
                <a:ext cx="4794250" cy="3173413"/>
                <a:chOff x="342900" y="241300"/>
                <a:chExt cx="4794250" cy="3173413"/>
              </a:xfrm>
            </p:grpSpPr>
            <p:sp>
              <p:nvSpPr>
                <p:cNvPr id="89" name="Shape 50"/>
                <p:cNvSpPr/>
                <p:nvPr/>
              </p:nvSpPr>
              <p:spPr bwMode="auto">
                <a:xfrm>
                  <a:off x="345404" y="777398"/>
                  <a:ext cx="460839" cy="0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90" name="Shape 54"/>
                <p:cNvSpPr/>
                <p:nvPr/>
              </p:nvSpPr>
              <p:spPr bwMode="auto">
                <a:xfrm flipV="1">
                  <a:off x="1199382" y="262741"/>
                  <a:ext cx="0" cy="308070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91" name="Shape 55"/>
                <p:cNvSpPr/>
                <p:nvPr/>
              </p:nvSpPr>
              <p:spPr bwMode="auto">
                <a:xfrm flipV="1">
                  <a:off x="1199382" y="979153"/>
                  <a:ext cx="0" cy="370891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92" name="Shape 56"/>
                <p:cNvSpPr/>
                <p:nvPr/>
              </p:nvSpPr>
              <p:spPr bwMode="auto">
                <a:xfrm>
                  <a:off x="1194631" y="257908"/>
                  <a:ext cx="3942074" cy="0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93" name="Shape 57"/>
                <p:cNvSpPr/>
                <p:nvPr/>
              </p:nvSpPr>
              <p:spPr bwMode="auto">
                <a:xfrm>
                  <a:off x="1199382" y="1348837"/>
                  <a:ext cx="460839" cy="0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94" name="Shape 61"/>
                <p:cNvSpPr/>
                <p:nvPr/>
              </p:nvSpPr>
              <p:spPr bwMode="auto">
                <a:xfrm flipV="1">
                  <a:off x="2048608" y="257908"/>
                  <a:ext cx="0" cy="902462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95" name="Shape 62"/>
                <p:cNvSpPr/>
                <p:nvPr/>
              </p:nvSpPr>
              <p:spPr bwMode="auto">
                <a:xfrm flipV="1">
                  <a:off x="2060486" y="1545759"/>
                  <a:ext cx="0" cy="387805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96" name="Shape 63"/>
                <p:cNvSpPr/>
                <p:nvPr/>
              </p:nvSpPr>
              <p:spPr bwMode="auto">
                <a:xfrm>
                  <a:off x="2062861" y="1928732"/>
                  <a:ext cx="459652" cy="0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97" name="Shape 67"/>
                <p:cNvSpPr/>
                <p:nvPr/>
              </p:nvSpPr>
              <p:spPr bwMode="auto">
                <a:xfrm flipV="1">
                  <a:off x="2947720" y="267573"/>
                  <a:ext cx="0" cy="1449738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98" name="Shape 71"/>
                <p:cNvSpPr/>
                <p:nvPr/>
              </p:nvSpPr>
              <p:spPr bwMode="auto">
                <a:xfrm flipV="1">
                  <a:off x="2956034" y="2125654"/>
                  <a:ext cx="0" cy="450627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99" name="Shape 73"/>
                <p:cNvSpPr/>
                <p:nvPr/>
              </p:nvSpPr>
              <p:spPr bwMode="auto">
                <a:xfrm flipV="1">
                  <a:off x="4282728" y="257908"/>
                  <a:ext cx="0" cy="1008776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100" name="Shape 85"/>
                <p:cNvSpPr/>
                <p:nvPr/>
              </p:nvSpPr>
              <p:spPr bwMode="auto">
                <a:xfrm>
                  <a:off x="5136705" y="266366"/>
                  <a:ext cx="0" cy="901254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101" name="Shape 91"/>
                <p:cNvSpPr/>
                <p:nvPr/>
              </p:nvSpPr>
              <p:spPr bwMode="auto">
                <a:xfrm>
                  <a:off x="5136705" y="262741"/>
                  <a:ext cx="0" cy="971324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102" name="Shape 92"/>
                <p:cNvSpPr/>
                <p:nvPr/>
              </p:nvSpPr>
              <p:spPr bwMode="auto">
                <a:xfrm>
                  <a:off x="4479891" y="2576281"/>
                  <a:ext cx="656814" cy="0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103" name="Shape 93"/>
                <p:cNvSpPr/>
                <p:nvPr/>
              </p:nvSpPr>
              <p:spPr bwMode="auto">
                <a:xfrm>
                  <a:off x="4282728" y="1562673"/>
                  <a:ext cx="0" cy="1008776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104" name="Shape 94"/>
                <p:cNvSpPr/>
                <p:nvPr/>
              </p:nvSpPr>
              <p:spPr bwMode="auto">
                <a:xfrm rot="5400000">
                  <a:off x="3410208" y="2591383"/>
                  <a:ext cx="578687" cy="0"/>
                </a:xfrm>
                <a:prstGeom prst="line">
                  <a:avLst/>
                </a:prstGeom>
                <a:noFill/>
                <a:ln w="12700" cap="flat">
                  <a:solidFill>
                    <a:schemeClr val="tx1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105" name="Shape 95"/>
                <p:cNvSpPr/>
                <p:nvPr/>
              </p:nvSpPr>
              <p:spPr bwMode="auto">
                <a:xfrm>
                  <a:off x="3707867" y="2576281"/>
                  <a:ext cx="787464" cy="0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106" name="Shape 96"/>
                <p:cNvSpPr/>
                <p:nvPr/>
              </p:nvSpPr>
              <p:spPr bwMode="auto">
                <a:xfrm>
                  <a:off x="2956034" y="2576281"/>
                  <a:ext cx="591489" cy="0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107" name="Shape 97"/>
                <p:cNvSpPr/>
                <p:nvPr/>
              </p:nvSpPr>
              <p:spPr bwMode="auto">
                <a:xfrm flipH="1">
                  <a:off x="3551086" y="2434931"/>
                  <a:ext cx="4751" cy="308070"/>
                </a:xfrm>
                <a:prstGeom prst="line">
                  <a:avLst/>
                </a:prstGeom>
                <a:noFill/>
                <a:ln w="12700" cap="flat">
                  <a:solidFill>
                    <a:schemeClr val="tx1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108" name="Shape 98"/>
                <p:cNvSpPr/>
                <p:nvPr/>
              </p:nvSpPr>
              <p:spPr bwMode="auto">
                <a:xfrm flipH="1">
                  <a:off x="343029" y="773774"/>
                  <a:ext cx="0" cy="2639731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109" name="Shape 99"/>
                <p:cNvSpPr/>
                <p:nvPr/>
              </p:nvSpPr>
              <p:spPr bwMode="auto">
                <a:xfrm>
                  <a:off x="343029" y="3413505"/>
                  <a:ext cx="1174665" cy="0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110" name="Shape 100"/>
                <p:cNvSpPr/>
                <p:nvPr/>
              </p:nvSpPr>
              <p:spPr bwMode="auto">
                <a:xfrm flipV="1">
                  <a:off x="1508192" y="3165841"/>
                  <a:ext cx="426395" cy="247663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111" name="Shape 101"/>
                <p:cNvSpPr/>
                <p:nvPr/>
              </p:nvSpPr>
              <p:spPr bwMode="auto">
                <a:xfrm>
                  <a:off x="1976157" y="3413505"/>
                  <a:ext cx="3152234" cy="1208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grpSp>
              <p:nvGrpSpPr>
                <p:cNvPr id="39979" name="群組 110"/>
                <p:cNvGrpSpPr>
                  <a:grpSpLocks/>
                </p:cNvGrpSpPr>
                <p:nvPr/>
              </p:nvGrpSpPr>
              <p:grpSpPr bwMode="auto">
                <a:xfrm>
                  <a:off x="812602" y="536080"/>
                  <a:ext cx="492689" cy="482872"/>
                  <a:chOff x="395536" y="548680"/>
                  <a:chExt cx="720000" cy="720000"/>
                </a:xfrm>
              </p:grpSpPr>
              <p:sp>
                <p:nvSpPr>
                  <p:cNvPr id="143" name="橢圓 142"/>
                  <p:cNvSpPr/>
                  <p:nvPr/>
                </p:nvSpPr>
                <p:spPr>
                  <a:xfrm>
                    <a:off x="394923" y="548225"/>
                    <a:ext cx="702962" cy="720557"/>
                  </a:xfrm>
                  <a:prstGeom prst="ellipse">
                    <a:avLst/>
                  </a:prstGeom>
                  <a:noFill/>
                  <a:ln w="12700" cap="flat">
                    <a:solidFill>
                      <a:schemeClr val="tx1"/>
                    </a:solidFill>
                    <a:prstDash val="solid"/>
                    <a:bevel/>
                  </a:ln>
                  <a:effectLst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lIns="45718" tIns="45718" rIns="45718" bIns="45718" anchor="ctr">
                    <a:spAutoFit/>
                  </a:bodyPr>
                  <a:lstStyle/>
                  <a:p>
                    <a:pPr latinLnBrk="1" hangingPunct="0">
                      <a:defRPr/>
                    </a:pPr>
                    <a:endParaRPr kumimoji="0" lang="zh-TW" altLang="en-US">
                      <a:solidFill>
                        <a:srgbClr val="000000"/>
                      </a:solidFill>
                      <a:latin typeface="Helvetica" pitchFamily="34" charset="0"/>
                      <a:cs typeface="Helvetica" pitchFamily="34" charset="0"/>
                      <a:sym typeface="Helvetica" pitchFamily="34" charset="0"/>
                    </a:endParaRPr>
                  </a:p>
                </p:txBody>
              </p:sp>
              <p:sp>
                <p:nvSpPr>
                  <p:cNvPr id="144" name="Shape 51"/>
                  <p:cNvSpPr/>
                  <p:nvPr/>
                </p:nvSpPr>
                <p:spPr>
                  <a:xfrm flipH="1">
                    <a:off x="610151" y="618480"/>
                    <a:ext cx="0" cy="578247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bevel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  <p:sp>
                <p:nvSpPr>
                  <p:cNvPr id="145" name="Shape 52"/>
                  <p:cNvSpPr/>
                  <p:nvPr/>
                </p:nvSpPr>
                <p:spPr>
                  <a:xfrm flipV="1">
                    <a:off x="610151" y="614877"/>
                    <a:ext cx="348877" cy="221571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bevel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  <p:sp>
                <p:nvSpPr>
                  <p:cNvPr id="146" name="Shape 53"/>
                  <p:cNvSpPr/>
                  <p:nvPr/>
                </p:nvSpPr>
                <p:spPr>
                  <a:xfrm>
                    <a:off x="617094" y="978758"/>
                    <a:ext cx="359292" cy="217968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bevel/>
                    <a:headEnd type="none"/>
                    <a:tailEnd type="triangle" w="lg" len="lg"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  <p:sp>
                <p:nvSpPr>
                  <p:cNvPr id="147" name="Shape 50"/>
                  <p:cNvSpPr/>
                  <p:nvPr/>
                </p:nvSpPr>
                <p:spPr>
                  <a:xfrm>
                    <a:off x="394923" y="908504"/>
                    <a:ext cx="215228" cy="0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bevel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</p:grpSp>
            <p:grpSp>
              <p:nvGrpSpPr>
                <p:cNvPr id="39980" name="群組 111"/>
                <p:cNvGrpSpPr>
                  <a:grpSpLocks/>
                </p:cNvGrpSpPr>
                <p:nvPr/>
              </p:nvGrpSpPr>
              <p:grpSpPr bwMode="auto">
                <a:xfrm>
                  <a:off x="1668460" y="1109050"/>
                  <a:ext cx="492689" cy="482872"/>
                  <a:chOff x="395536" y="548680"/>
                  <a:chExt cx="720000" cy="720000"/>
                </a:xfrm>
              </p:grpSpPr>
              <p:sp>
                <p:nvSpPr>
                  <p:cNvPr id="138" name="橢圓 137"/>
                  <p:cNvSpPr/>
                  <p:nvPr/>
                </p:nvSpPr>
                <p:spPr>
                  <a:xfrm>
                    <a:off x="395645" y="520722"/>
                    <a:ext cx="702963" cy="747577"/>
                  </a:xfrm>
                  <a:prstGeom prst="ellipse">
                    <a:avLst/>
                  </a:prstGeom>
                  <a:noFill/>
                  <a:ln w="12700" cap="flat">
                    <a:solidFill>
                      <a:schemeClr val="tx1"/>
                    </a:solidFill>
                    <a:prstDash val="solid"/>
                    <a:bevel/>
                  </a:ln>
                  <a:effectLst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lIns="45718" tIns="45718" rIns="45718" bIns="45718" anchor="ctr">
                    <a:spAutoFit/>
                  </a:bodyPr>
                  <a:lstStyle/>
                  <a:p>
                    <a:pPr latinLnBrk="1" hangingPunct="0">
                      <a:defRPr/>
                    </a:pPr>
                    <a:endParaRPr kumimoji="0" lang="zh-TW" altLang="en-US">
                      <a:solidFill>
                        <a:srgbClr val="000000"/>
                      </a:solidFill>
                      <a:latin typeface="Helvetica" pitchFamily="34" charset="0"/>
                      <a:cs typeface="Helvetica" pitchFamily="34" charset="0"/>
                      <a:sym typeface="Helvetica" pitchFamily="34" charset="0"/>
                    </a:endParaRPr>
                  </a:p>
                </p:txBody>
              </p:sp>
              <p:sp>
                <p:nvSpPr>
                  <p:cNvPr id="139" name="Shape 51"/>
                  <p:cNvSpPr/>
                  <p:nvPr/>
                </p:nvSpPr>
                <p:spPr>
                  <a:xfrm flipH="1">
                    <a:off x="610873" y="619798"/>
                    <a:ext cx="0" cy="578248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bevel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  <p:sp>
                <p:nvSpPr>
                  <p:cNvPr id="140" name="Shape 52"/>
                  <p:cNvSpPr/>
                  <p:nvPr/>
                </p:nvSpPr>
                <p:spPr>
                  <a:xfrm flipV="1">
                    <a:off x="610873" y="614395"/>
                    <a:ext cx="348878" cy="223373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bevel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  <p:sp>
                <p:nvSpPr>
                  <p:cNvPr id="141" name="Shape 53"/>
                  <p:cNvSpPr/>
                  <p:nvPr/>
                </p:nvSpPr>
                <p:spPr>
                  <a:xfrm>
                    <a:off x="617816" y="980077"/>
                    <a:ext cx="343671" cy="217969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bevel/>
                    <a:headEnd type="none"/>
                    <a:tailEnd type="triangle" w="lg" len="lg"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  <p:sp>
                <p:nvSpPr>
                  <p:cNvPr id="142" name="Shape 50"/>
                  <p:cNvSpPr/>
                  <p:nvPr/>
                </p:nvSpPr>
                <p:spPr>
                  <a:xfrm>
                    <a:off x="395645" y="908021"/>
                    <a:ext cx="215228" cy="0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bevel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</p:grpSp>
            <p:grpSp>
              <p:nvGrpSpPr>
                <p:cNvPr id="39981" name="群組 117"/>
                <p:cNvGrpSpPr>
                  <a:grpSpLocks/>
                </p:cNvGrpSpPr>
                <p:nvPr/>
              </p:nvGrpSpPr>
              <p:grpSpPr bwMode="auto">
                <a:xfrm>
                  <a:off x="2530103" y="1682020"/>
                  <a:ext cx="525534" cy="482872"/>
                  <a:chOff x="395536" y="548680"/>
                  <a:chExt cx="720000" cy="720000"/>
                </a:xfrm>
              </p:grpSpPr>
              <p:sp>
                <p:nvSpPr>
                  <p:cNvPr id="133" name="橢圓 132"/>
                  <p:cNvSpPr/>
                  <p:nvPr/>
                </p:nvSpPr>
                <p:spPr>
                  <a:xfrm>
                    <a:off x="394900" y="549062"/>
                    <a:ext cx="720863" cy="718755"/>
                  </a:xfrm>
                  <a:prstGeom prst="ellipse">
                    <a:avLst/>
                  </a:prstGeom>
                  <a:noFill/>
                  <a:ln w="12700" cap="flat">
                    <a:solidFill>
                      <a:schemeClr val="tx1"/>
                    </a:solidFill>
                    <a:prstDash val="solid"/>
                    <a:bevel/>
                  </a:ln>
                  <a:effectLst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lIns="45718" tIns="45718" rIns="45718" bIns="45718" anchor="ctr">
                    <a:spAutoFit/>
                  </a:bodyPr>
                  <a:lstStyle/>
                  <a:p>
                    <a:pPr latinLnBrk="1" hangingPunct="0">
                      <a:defRPr/>
                    </a:pPr>
                    <a:endParaRPr kumimoji="0" lang="zh-TW" altLang="en-US">
                      <a:solidFill>
                        <a:srgbClr val="000000"/>
                      </a:solidFill>
                      <a:latin typeface="Helvetica" pitchFamily="34" charset="0"/>
                      <a:cs typeface="Helvetica" pitchFamily="34" charset="0"/>
                      <a:sym typeface="Helvetica" pitchFamily="34" charset="0"/>
                    </a:endParaRPr>
                  </a:p>
                </p:txBody>
              </p:sp>
              <p:sp>
                <p:nvSpPr>
                  <p:cNvPr id="134" name="Shape 51"/>
                  <p:cNvSpPr/>
                  <p:nvPr/>
                </p:nvSpPr>
                <p:spPr>
                  <a:xfrm flipH="1">
                    <a:off x="611322" y="621118"/>
                    <a:ext cx="0" cy="576446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bevel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  <p:sp>
                <p:nvSpPr>
                  <p:cNvPr id="135" name="Shape 52"/>
                  <p:cNvSpPr/>
                  <p:nvPr/>
                </p:nvSpPr>
                <p:spPr>
                  <a:xfrm flipV="1">
                    <a:off x="611322" y="615713"/>
                    <a:ext cx="349855" cy="221572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bevel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  <p:sp>
                <p:nvSpPr>
                  <p:cNvPr id="136" name="Shape 53"/>
                  <p:cNvSpPr/>
                  <p:nvPr/>
                </p:nvSpPr>
                <p:spPr>
                  <a:xfrm>
                    <a:off x="617831" y="979595"/>
                    <a:ext cx="361245" cy="217969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bevel/>
                    <a:headEnd type="none"/>
                    <a:tailEnd type="triangle" w="lg" len="lg"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  <p:sp>
                <p:nvSpPr>
                  <p:cNvPr id="137" name="Shape 50"/>
                  <p:cNvSpPr/>
                  <p:nvPr/>
                </p:nvSpPr>
                <p:spPr>
                  <a:xfrm>
                    <a:off x="394900" y="909341"/>
                    <a:ext cx="216421" cy="0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bevel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</p:grpSp>
            <p:sp>
              <p:nvSpPr>
                <p:cNvPr id="115" name="Shape 91"/>
                <p:cNvSpPr/>
                <p:nvPr/>
              </p:nvSpPr>
              <p:spPr bwMode="auto">
                <a:xfrm>
                  <a:off x="5133142" y="1716103"/>
                  <a:ext cx="0" cy="1692569"/>
                </a:xfrm>
                <a:prstGeom prst="line">
                  <a:avLst/>
                </a:prstGeom>
                <a:noFill/>
                <a:ln w="9525" cap="flat">
                  <a:solidFill>
                    <a:srgbClr val="000000"/>
                  </a:solidFill>
                  <a:prstDash val="solid"/>
                  <a:bevel/>
                </a:ln>
                <a:effectLst/>
              </p:spPr>
              <p:txBody>
                <a:bodyPr lIns="0" tIns="0" rIns="0" bIns="0"/>
                <a:lstStyle/>
                <a:p>
                  <a:pPr defTabSz="457200" fontAlgn="auto">
                    <a:spcBef>
                      <a:spcPts val="0"/>
                    </a:spcBef>
                    <a:spcAft>
                      <a:spcPts val="0"/>
                    </a:spcAft>
                    <a:defRPr sz="1200"/>
                  </a:pPr>
                  <a:endParaRPr kumimoji="0" sz="1200" kern="0">
                    <a:solidFill>
                      <a:sysClr val="windowText" lastClr="000000"/>
                    </a:solidFill>
                    <a:latin typeface="Helvetica"/>
                    <a:ea typeface="新細明體" charset="-120"/>
                    <a:cs typeface="Helvetica"/>
                    <a:sym typeface="Helvetica"/>
                  </a:endParaRPr>
                </a:p>
              </p:txBody>
            </p:sp>
            <p:sp>
              <p:nvSpPr>
                <p:cNvPr id="116" name="橢圓 115"/>
                <p:cNvSpPr/>
                <p:nvPr/>
              </p:nvSpPr>
              <p:spPr bwMode="auto">
                <a:xfrm>
                  <a:off x="2029605" y="240995"/>
                  <a:ext cx="33256" cy="31411"/>
                </a:xfrm>
                <a:prstGeom prst="ellipse">
                  <a:avLst/>
                </a:prstGeom>
                <a:solidFill>
                  <a:schemeClr val="tx1"/>
                </a:solidFill>
                <a:ln w="25400" cap="flat">
                  <a:solidFill>
                    <a:schemeClr val="tx1"/>
                  </a:solidFill>
                  <a:prstDash val="solid"/>
                  <a:bevel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lIns="45718" tIns="45718" rIns="45718" bIns="45718" anchor="ctr">
                  <a:spAutoFit/>
                </a:bodyPr>
                <a:lstStyle/>
                <a:p>
                  <a:pPr latinLnBrk="1" hangingPunct="0">
                    <a:defRPr/>
                  </a:pPr>
                  <a:endParaRPr kumimoji="0" lang="zh-TW" altLang="en-US">
                    <a:solidFill>
                      <a:srgbClr val="000000"/>
                    </a:solidFill>
                    <a:latin typeface="Helvetica" pitchFamily="34" charset="0"/>
                    <a:cs typeface="Helvetica" pitchFamily="34" charset="0"/>
                    <a:sym typeface="Helvetica" pitchFamily="34" charset="0"/>
                  </a:endParaRPr>
                </a:p>
              </p:txBody>
            </p:sp>
            <p:sp>
              <p:nvSpPr>
                <p:cNvPr id="117" name="橢圓 116"/>
                <p:cNvSpPr/>
                <p:nvPr/>
              </p:nvSpPr>
              <p:spPr bwMode="auto">
                <a:xfrm>
                  <a:off x="2926341" y="243411"/>
                  <a:ext cx="34444" cy="33827"/>
                </a:xfrm>
                <a:prstGeom prst="ellipse">
                  <a:avLst/>
                </a:prstGeom>
                <a:solidFill>
                  <a:schemeClr val="tx1"/>
                </a:solidFill>
                <a:ln w="25400" cap="flat">
                  <a:solidFill>
                    <a:schemeClr val="tx1"/>
                  </a:solidFill>
                  <a:prstDash val="solid"/>
                  <a:bevel/>
                </a:ln>
                <a:effectLst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lIns="45718" tIns="45718" rIns="45718" bIns="45718" anchor="ctr">
                  <a:spAutoFit/>
                </a:bodyPr>
                <a:lstStyle/>
                <a:p>
                  <a:pPr latinLnBrk="1" hangingPunct="0">
                    <a:defRPr/>
                  </a:pPr>
                  <a:endParaRPr kumimoji="0" lang="zh-TW" altLang="en-US">
                    <a:solidFill>
                      <a:srgbClr val="000000"/>
                    </a:solidFill>
                    <a:latin typeface="Helvetica" pitchFamily="34" charset="0"/>
                    <a:cs typeface="Helvetica" pitchFamily="34" charset="0"/>
                    <a:sym typeface="Helvetica" pitchFamily="34" charset="0"/>
                  </a:endParaRPr>
                </a:p>
              </p:txBody>
            </p:sp>
            <p:grpSp>
              <p:nvGrpSpPr>
                <p:cNvPr id="39985" name="群組 76"/>
                <p:cNvGrpSpPr>
                  <a:grpSpLocks/>
                </p:cNvGrpSpPr>
                <p:nvPr/>
              </p:nvGrpSpPr>
              <p:grpSpPr bwMode="auto">
                <a:xfrm>
                  <a:off x="3986935" y="953725"/>
                  <a:ext cx="757237" cy="923925"/>
                  <a:chOff x="4840288" y="974725"/>
                  <a:chExt cx="757237" cy="923925"/>
                </a:xfrm>
              </p:grpSpPr>
              <p:sp>
                <p:nvSpPr>
                  <p:cNvPr id="128" name="Shape 89"/>
                  <p:cNvSpPr/>
                  <p:nvPr/>
                </p:nvSpPr>
                <p:spPr bwMode="auto">
                  <a:xfrm>
                    <a:off x="4985239" y="1303390"/>
                    <a:ext cx="276741" cy="0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bevel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  <p:sp>
                <p:nvSpPr>
                  <p:cNvPr id="129" name="Shape 103"/>
                  <p:cNvSpPr/>
                  <p:nvPr/>
                </p:nvSpPr>
                <p:spPr bwMode="auto">
                  <a:xfrm flipV="1">
                    <a:off x="5430638" y="1228487"/>
                    <a:ext cx="153217" cy="161887"/>
                  </a:xfrm>
                  <a:prstGeom prst="line">
                    <a:avLst/>
                  </a:prstGeom>
                  <a:noFill/>
                  <a:ln w="28575" cap="flat">
                    <a:solidFill>
                      <a:srgbClr val="000000"/>
                    </a:solidFill>
                    <a:prstDash val="solid"/>
                    <a:bevel/>
                    <a:tailEnd type="triangle" w="med" len="med"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  <p:sp>
                <p:nvSpPr>
                  <p:cNvPr id="130" name="Shape 103"/>
                  <p:cNvSpPr/>
                  <p:nvPr/>
                </p:nvSpPr>
                <p:spPr bwMode="auto">
                  <a:xfrm flipV="1">
                    <a:off x="5399757" y="1130630"/>
                    <a:ext cx="165094" cy="163095"/>
                  </a:xfrm>
                  <a:prstGeom prst="line">
                    <a:avLst/>
                  </a:prstGeom>
                  <a:noFill/>
                  <a:ln w="28575" cap="flat">
                    <a:solidFill>
                      <a:srgbClr val="000000"/>
                    </a:solidFill>
                    <a:prstDash val="solid"/>
                    <a:bevel/>
                    <a:tailEnd type="triangle" w="med" len="med"/>
                  </a:ln>
                  <a:effectLst/>
                </p:spPr>
                <p:txBody>
                  <a:bodyPr lIns="0" tIns="0" rIns="0" bIns="0"/>
                  <a:lstStyle/>
                  <a:p>
                    <a:pPr defTabSz="457200" fontAlgn="auto">
                      <a:spcBef>
                        <a:spcPts val="0"/>
                      </a:spcBef>
                      <a:spcAft>
                        <a:spcPts val="0"/>
                      </a:spcAft>
                      <a:defRPr sz="1200"/>
                    </a:pPr>
                    <a:endParaRPr kumimoji="0" sz="1200" kern="0">
                      <a:solidFill>
                        <a:sysClr val="windowText" lastClr="000000"/>
                      </a:solidFill>
                      <a:latin typeface="Helvetica"/>
                      <a:ea typeface="新細明體" charset="-120"/>
                      <a:cs typeface="Helvetica"/>
                      <a:sym typeface="Helvetica"/>
                    </a:endParaRPr>
                  </a:p>
                </p:txBody>
              </p:sp>
              <p:sp>
                <p:nvSpPr>
                  <p:cNvPr id="131" name="等腰三角形 130"/>
                  <p:cNvSpPr/>
                  <p:nvPr/>
                </p:nvSpPr>
                <p:spPr bwMode="auto">
                  <a:xfrm>
                    <a:off x="4994741" y="1316680"/>
                    <a:ext cx="262489" cy="257328"/>
                  </a:xfrm>
                  <a:prstGeom prst="triangle">
                    <a:avLst/>
                  </a:prstGeom>
                  <a:solidFill>
                    <a:schemeClr val="tx1"/>
                  </a:solidFill>
                  <a:ln w="12700" cap="flat">
                    <a:solidFill>
                      <a:schemeClr val="tx1"/>
                    </a:solidFill>
                    <a:prstDash val="solid"/>
                    <a:bevel/>
                  </a:ln>
                  <a:effectLst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lIns="45718" tIns="45718" rIns="45718" bIns="45718" anchor="ctr">
                    <a:spAutoFit/>
                  </a:bodyPr>
                  <a:lstStyle/>
                  <a:p>
                    <a:pPr latinLnBrk="1" hangingPunct="0">
                      <a:defRPr/>
                    </a:pPr>
                    <a:endParaRPr kumimoji="0" lang="zh-TW" altLang="en-US">
                      <a:solidFill>
                        <a:srgbClr val="000000"/>
                      </a:solidFill>
                      <a:latin typeface="Helvetica" pitchFamily="34" charset="0"/>
                      <a:cs typeface="Helvetica" pitchFamily="34" charset="0"/>
                      <a:sym typeface="Helvetica" pitchFamily="34" charset="0"/>
                    </a:endParaRPr>
                  </a:p>
                </p:txBody>
              </p:sp>
              <p:sp>
                <p:nvSpPr>
                  <p:cNvPr id="132" name="文字方塊 131"/>
                  <p:cNvSpPr txBox="1"/>
                  <p:nvPr/>
                </p:nvSpPr>
                <p:spPr>
                  <a:xfrm flipH="1">
                    <a:off x="4828459" y="974783"/>
                    <a:ext cx="180535" cy="924208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lIns="45718" tIns="45718" rIns="45718" bIns="45718">
                    <a:spAutoFit/>
                  </a:bodyPr>
                  <a:lstStyle>
                    <a:lvl1pPr eaLnBrk="0" hangingPunct="0">
                      <a:defRPr kumimoji="1">
                        <a:solidFill>
                          <a:schemeClr val="tx1"/>
                        </a:solidFill>
                        <a:latin typeface="Arial" pitchFamily="34" charset="0"/>
                        <a:ea typeface="新細明體" pitchFamily="18" charset="-120"/>
                      </a:defRPr>
                    </a:lvl1pPr>
                    <a:lvl2pPr marL="742950" indent="-285750" eaLnBrk="0" hangingPunct="0">
                      <a:defRPr kumimoji="1">
                        <a:solidFill>
                          <a:schemeClr val="tx1"/>
                        </a:solidFill>
                        <a:latin typeface="Arial" pitchFamily="34" charset="0"/>
                        <a:ea typeface="新細明體" pitchFamily="18" charset="-120"/>
                      </a:defRPr>
                    </a:lvl2pPr>
                    <a:lvl3pPr marL="1143000" indent="-228600" eaLnBrk="0" hangingPunct="0">
                      <a:defRPr kumimoji="1">
                        <a:solidFill>
                          <a:schemeClr val="tx1"/>
                        </a:solidFill>
                        <a:latin typeface="Arial" pitchFamily="34" charset="0"/>
                        <a:ea typeface="新細明體" pitchFamily="18" charset="-120"/>
                      </a:defRPr>
                    </a:lvl3pPr>
                    <a:lvl4pPr marL="1600200" indent="-228600" eaLnBrk="0" hangingPunct="0">
                      <a:defRPr kumimoji="1">
                        <a:solidFill>
                          <a:schemeClr val="tx1"/>
                        </a:solidFill>
                        <a:latin typeface="Arial" pitchFamily="34" charset="0"/>
                        <a:ea typeface="新細明體" pitchFamily="18" charset="-120"/>
                      </a:defRPr>
                    </a:lvl4pPr>
                    <a:lvl5pPr marL="2057400" indent="-228600" eaLnBrk="0" hangingPunct="0">
                      <a:defRPr kumimoji="1">
                        <a:solidFill>
                          <a:schemeClr val="tx1"/>
                        </a:solidFill>
                        <a:latin typeface="Arial" pitchFamily="34" charset="0"/>
                        <a:ea typeface="新細明體" pitchFamily="18" charset="-12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Arial" pitchFamily="34" charset="0"/>
                        <a:ea typeface="新細明體" pitchFamily="18" charset="-12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Arial" pitchFamily="34" charset="0"/>
                        <a:ea typeface="新細明體" pitchFamily="18" charset="-12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Arial" pitchFamily="34" charset="0"/>
                        <a:ea typeface="新細明體" pitchFamily="18" charset="-12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>
                        <a:solidFill>
                          <a:schemeClr val="tx1"/>
                        </a:solidFill>
                        <a:latin typeface="Arial" pitchFamily="34" charset="0"/>
                        <a:ea typeface="新細明體" pitchFamily="18" charset="-120"/>
                      </a:defRPr>
                    </a:lvl9pPr>
                  </a:lstStyle>
                  <a:p>
                    <a:pPr eaLnBrk="1" latinLnBrk="1"/>
                    <a:r>
                      <a:rPr kumimoji="0" lang="en-US" altLang="zh-TW" b="1">
                        <a:solidFill>
                          <a:srgbClr val="0000CC"/>
                        </a:solidFill>
                        <a:latin typeface="Helvetica" pitchFamily="34" charset="0"/>
                        <a:cs typeface="Helvetica" pitchFamily="34" charset="0"/>
                        <a:sym typeface="Helvetica" pitchFamily="34" charset="0"/>
                      </a:rPr>
                      <a:t>-</a:t>
                    </a:r>
                  </a:p>
                  <a:p>
                    <a:pPr eaLnBrk="1" latinLnBrk="1"/>
                    <a:endParaRPr kumimoji="0" lang="en-US" altLang="zh-TW" b="1">
                      <a:solidFill>
                        <a:srgbClr val="0000CC"/>
                      </a:solidFill>
                      <a:latin typeface="Helvetica" pitchFamily="34" charset="0"/>
                      <a:cs typeface="Helvetica" pitchFamily="34" charset="0"/>
                      <a:sym typeface="Helvetica" pitchFamily="34" charset="0"/>
                    </a:endParaRPr>
                  </a:p>
                  <a:p>
                    <a:pPr eaLnBrk="1" latinLnBrk="1"/>
                    <a:r>
                      <a:rPr kumimoji="0" lang="en-US" altLang="zh-TW" b="1">
                        <a:solidFill>
                          <a:srgbClr val="0000CC"/>
                        </a:solidFill>
                        <a:latin typeface="Helvetica" pitchFamily="34" charset="0"/>
                        <a:cs typeface="Helvetica" pitchFamily="34" charset="0"/>
                        <a:sym typeface="Helvetica" pitchFamily="34" charset="0"/>
                      </a:rPr>
                      <a:t>+</a:t>
                    </a:r>
                    <a:endParaRPr kumimoji="0" lang="zh-TW" altLang="en-US" b="1">
                      <a:solidFill>
                        <a:srgbClr val="0000CC"/>
                      </a:solidFill>
                      <a:latin typeface="Helvetica" pitchFamily="34" charset="0"/>
                      <a:cs typeface="Helvetica" pitchFamily="34" charset="0"/>
                      <a:sym typeface="Helvetica" pitchFamily="34" charset="0"/>
                    </a:endParaRPr>
                  </a:p>
                </p:txBody>
              </p:sp>
            </p:grpSp>
          </p:grpSp>
        </p:grpSp>
      </p:grpSp>
      <p:pic>
        <p:nvPicPr>
          <p:cNvPr id="39941" name="Picture 3" descr="E:\Documents and Settings\GPL-01\Local Settings\Temporary Internet Files\Content.IE5\4FGZUFJY\768px-Emoji_u270b.svg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433" y="5883593"/>
            <a:ext cx="49530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2" name="Picture 3" descr="E:\Documents and Settings\GPL-01\Local Settings\Temporary Internet Files\Content.IE5\4FGZUFJY\768px-Emoji_u270b.svg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033" y="5837555"/>
            <a:ext cx="519112" cy="50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" name="標題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dirty="0">
                <a:solidFill>
                  <a:srgbClr val="7030A0"/>
                </a:solidFill>
              </a:rPr>
              <a:t>電路設計圖</a:t>
            </a:r>
            <a:endParaRPr lang="zh-TW" altLang="en-US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661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內容版面配置區 4" descr="326.jpg"/>
          <p:cNvPicPr>
            <a:picLocks noGrp="1" noChangeAspect="1"/>
          </p:cNvPicPr>
          <p:nvPr>
            <p:ph sz="quarter" idx="1"/>
          </p:nvPr>
        </p:nvPicPr>
        <p:blipFill>
          <a:blip r:embed="rId2">
            <a:lum bright="1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76825" y="1729105"/>
            <a:ext cx="3430588" cy="4572000"/>
          </a:xfrm>
        </p:spPr>
      </p:pic>
      <p:sp>
        <p:nvSpPr>
          <p:cNvPr id="40964" name="文字方塊 52"/>
          <p:cNvSpPr txBox="1">
            <a:spLocks noChangeArrowheads="1"/>
          </p:cNvSpPr>
          <p:nvPr/>
        </p:nvSpPr>
        <p:spPr bwMode="auto">
          <a:xfrm>
            <a:off x="790764" y="1740808"/>
            <a:ext cx="4005262" cy="424731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kumimoji="0" lang="zh-TW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騎著腳踏車隨時都可風力發電</a:t>
            </a:r>
            <a:endParaRPr kumimoji="0" lang="en-US" altLang="zh-TW" sz="3000" b="1" dirty="0">
              <a:solidFill>
                <a:srgbClr val="00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eaLnBrk="1" hangingPunct="1"/>
            <a:endParaRPr kumimoji="0" lang="en-US" altLang="zh-TW" sz="3000" b="1" dirty="0">
              <a:solidFill>
                <a:srgbClr val="00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eaLnBrk="1" hangingPunct="1"/>
            <a:r>
              <a:rPr kumimoji="0" lang="zh-TW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在有需要的時候</a:t>
            </a:r>
            <a:endParaRPr kumimoji="0" lang="en-US" altLang="zh-TW" sz="3000" b="1" dirty="0">
              <a:solidFill>
                <a:srgbClr val="00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eaLnBrk="1" hangingPunct="1"/>
            <a:r>
              <a:rPr kumimoji="0" lang="zh-TW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再將雙手與電線接觸導通電路</a:t>
            </a:r>
            <a:endParaRPr kumimoji="0" lang="en-US" altLang="zh-TW" sz="3000" b="1" dirty="0">
              <a:solidFill>
                <a:srgbClr val="00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eaLnBrk="1" hangingPunct="1"/>
            <a:r>
              <a:rPr kumimoji="0" lang="zh-TW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利用蜂鳴器與</a:t>
            </a:r>
            <a:r>
              <a:rPr kumimoji="0" lang="en-US" altLang="zh-TW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LED</a:t>
            </a:r>
            <a:r>
              <a:rPr kumimoji="0" lang="zh-TW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提醒前方路人</a:t>
            </a:r>
            <a:endParaRPr kumimoji="0" lang="en-US" altLang="zh-TW" sz="3000" b="1" dirty="0">
              <a:solidFill>
                <a:srgbClr val="00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eaLnBrk="1" hangingPunct="1"/>
            <a:endParaRPr kumimoji="0" lang="en-US" altLang="zh-TW" sz="3000" b="1" dirty="0">
              <a:solidFill>
                <a:srgbClr val="00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6" name="標題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dirty="0">
                <a:solidFill>
                  <a:srgbClr val="7030A0"/>
                </a:solidFill>
              </a:rPr>
              <a:t>說好的風呢？</a:t>
            </a:r>
            <a:endParaRPr lang="zh-TW" altLang="en-US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0266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k1154\Desktop\每月ppt\讀書會(20170426)\未命名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182296">
            <a:off x="5840575" y="2944877"/>
            <a:ext cx="443933" cy="443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987" name="內容版面配置區 2"/>
          <p:cNvSpPr>
            <a:spLocks noGrp="1"/>
          </p:cNvSpPr>
          <p:nvPr>
            <p:ph sz="quarter" idx="1"/>
          </p:nvPr>
        </p:nvSpPr>
        <p:spPr>
          <a:xfrm>
            <a:off x="507365" y="1527175"/>
            <a:ext cx="8504238" cy="4572000"/>
          </a:xfrm>
        </p:spPr>
        <p:txBody>
          <a:bodyPr>
            <a:normAutofit/>
          </a:bodyPr>
          <a:lstStyle/>
          <a:p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焊接兩條電線到發電機上</a:t>
            </a:r>
            <a:endParaRPr lang="en-US" altLang="zh-TW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利用寶特瓶做出簡易風力發電機</a:t>
            </a:r>
            <a:endParaRPr lang="en-US" altLang="zh-TW" sz="3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移除</a:t>
            </a:r>
            <a:r>
              <a:rPr lang="en-US" altLang="zh-TW" sz="3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9V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電池，接上</a:t>
            </a:r>
            <a:r>
              <a:rPr lang="zh-TW" altLang="en-US" sz="3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風力發電機</a:t>
            </a:r>
            <a:r>
              <a:rPr lang="zh-TW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之兩條電線</a:t>
            </a:r>
          </a:p>
        </p:txBody>
      </p:sp>
      <p:pic>
        <p:nvPicPr>
          <p:cNvPr id="41988" name="圖片 4" descr="IMG_0251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75" y="3386708"/>
            <a:ext cx="3991546" cy="2993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9" name="圖片 5" descr="IMG_0250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386708"/>
            <a:ext cx="3991546" cy="2993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標題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dirty="0">
                <a:solidFill>
                  <a:srgbClr val="7030A0"/>
                </a:solidFill>
              </a:rPr>
              <a:t>風怎麼幫你？</a:t>
            </a:r>
            <a:endParaRPr lang="zh-TW" altLang="en-US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926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873</TotalTime>
  <Words>1088</Words>
  <Application>Microsoft Office PowerPoint</Application>
  <PresentationFormat>如螢幕大小 (4:3)</PresentationFormat>
  <Paragraphs>229</Paragraphs>
  <Slides>33</Slides>
  <Notes>2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33</vt:i4>
      </vt:variant>
    </vt:vector>
  </HeadingPairs>
  <TitlesOfParts>
    <vt:vector size="34" baseType="lpstr">
      <vt:lpstr>Office 佈景主題</vt:lpstr>
      <vt:lpstr>綠色能源：風力與水力   國立武陵高級中學／林威呈 老師</vt:lpstr>
      <vt:lpstr>為何發展綠色能源</vt:lpstr>
      <vt:lpstr>為何發展綠色能源</vt:lpstr>
      <vt:lpstr>綠色能源</vt:lpstr>
      <vt:lpstr>課程介紹</vt:lpstr>
      <vt:lpstr>分組報告</vt:lpstr>
      <vt:lpstr>討論題目（第一組）</vt:lpstr>
      <vt:lpstr>討論題目（第二組）</vt:lpstr>
      <vt:lpstr>討論題目（第三組）</vt:lpstr>
      <vt:lpstr>討論題目（第四組）</vt:lpstr>
      <vt:lpstr>討論題目（第五組）</vt:lpstr>
      <vt:lpstr>討論題目（第六組）</vt:lpstr>
      <vt:lpstr>討論題目（第七組）</vt:lpstr>
      <vt:lpstr>討論題目（第八組）</vt:lpstr>
      <vt:lpstr>PPT報告注意事項</vt:lpstr>
      <vt:lpstr>評分標準</vt:lpstr>
      <vt:lpstr>你吃麵它喊燙，風幫你吹涼</vt:lpstr>
      <vt:lpstr>PowerPoint 簡報</vt:lpstr>
      <vt:lpstr>PowerPoint 簡報</vt:lpstr>
      <vt:lpstr>PowerPoint 簡報</vt:lpstr>
      <vt:lpstr>LED 燈簡介（別忘了實驗紀錄）</vt:lpstr>
      <vt:lpstr>LED正負極判斷</vt:lpstr>
      <vt:lpstr>LED燈小實驗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詩韻356</dc:creator>
  <cp:lastModifiedBy>怡佳178</cp:lastModifiedBy>
  <cp:revision>63</cp:revision>
  <dcterms:created xsi:type="dcterms:W3CDTF">2016-12-30T08:29:28Z</dcterms:created>
  <dcterms:modified xsi:type="dcterms:W3CDTF">2017-09-25T06:50:46Z</dcterms:modified>
</cp:coreProperties>
</file>