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4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797" autoAdjust="0"/>
  </p:normalViewPr>
  <p:slideViewPr>
    <p:cSldViewPr>
      <p:cViewPr>
        <p:scale>
          <a:sx n="100" d="100"/>
          <a:sy n="100" d="100"/>
        </p:scale>
        <p:origin x="-130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E6EC4-168B-4235-AF52-E9DB3FA3ECF1}" type="datetimeFigureOut">
              <a:rPr lang="zh-TW" altLang="en-US" smtClean="0"/>
              <a:t>2017/2/10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82F6F-0E7E-483B-955E-F56AE4F7EC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0363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圖片來源：</a:t>
            </a:r>
            <a:r>
              <a:rPr lang="en-US" altLang="zh-TW" dirty="0" smtClean="0"/>
              <a:t>http://</a:t>
            </a:r>
            <a:r>
              <a:rPr lang="en-US" altLang="zh-TW" dirty="0" err="1" smtClean="0"/>
              <a:t>tw.gigacircle.com</a:t>
            </a:r>
            <a:r>
              <a:rPr lang="en-US" altLang="zh-TW" dirty="0" smtClean="0"/>
              <a:t>/1580592-1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82F6F-0E7E-483B-955E-F56AE4F7ECA6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69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圖片來源：</a:t>
            </a:r>
            <a:r>
              <a:rPr lang="en-US" altLang="zh-TW" dirty="0" smtClean="0"/>
              <a:t>https://s-media-cache-</a:t>
            </a:r>
            <a:r>
              <a:rPr lang="en-US" altLang="zh-TW" dirty="0" err="1" smtClean="0"/>
              <a:t>ak0.pinimg.com</a:t>
            </a:r>
            <a:r>
              <a:rPr lang="en-US" altLang="zh-TW" dirty="0" smtClean="0"/>
              <a:t>/</a:t>
            </a:r>
            <a:r>
              <a:rPr lang="en-US" altLang="zh-TW" dirty="0" err="1" smtClean="0"/>
              <a:t>736x</a:t>
            </a:r>
            <a:r>
              <a:rPr lang="en-US" altLang="zh-TW" dirty="0" smtClean="0"/>
              <a:t>/59/80/bb/</a:t>
            </a:r>
            <a:r>
              <a:rPr lang="en-US" altLang="zh-TW" dirty="0" err="1" smtClean="0"/>
              <a:t>5980bb1530cb1bfb79d651c87a6c06cf.jpg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82F6F-0E7E-483B-955E-F56AE4F7ECA6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9025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圖片來源：</a:t>
            </a:r>
            <a:r>
              <a:rPr lang="en-US" altLang="zh-TW" sz="1200" dirty="0" smtClean="0">
                <a:solidFill>
                  <a:srgbClr val="FF0000"/>
                </a:solidFill>
              </a:rPr>
              <a:t>https://</a:t>
            </a:r>
            <a:r>
              <a:rPr lang="en-US" altLang="zh-TW" sz="1200" dirty="0" err="1" smtClean="0">
                <a:solidFill>
                  <a:srgbClr val="FF0000"/>
                </a:solidFill>
              </a:rPr>
              <a:t>perpustakaancyber.blogspot.tw</a:t>
            </a:r>
            <a:r>
              <a:rPr lang="en-US" altLang="zh-TW" sz="1200" dirty="0" smtClean="0">
                <a:solidFill>
                  <a:srgbClr val="FF0000"/>
                </a:solidFill>
              </a:rPr>
              <a:t>/2013/07/jenis-dan-metode-titrasi-cara-melakukan-yang-baik-dan-benar.html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82F6F-0E7E-483B-955E-F56AE4F7ECA6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6612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>
            <a:noAutofit/>
          </a:bodyPr>
          <a:lstStyle>
            <a:lvl1pPr algn="l">
              <a:defRPr sz="96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776864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2687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2683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8931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18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13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9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5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4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487368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88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3126780"/>
            <a:ext cx="7704856" cy="3619128"/>
          </a:xfrm>
        </p:spPr>
        <p:txBody>
          <a:bodyPr/>
          <a:lstStyle/>
          <a:p>
            <a:pPr algn="ctr"/>
            <a:r>
              <a:rPr lang="zh-TW" altLang="en-US" dirty="0" smtClean="0">
                <a:solidFill>
                  <a:schemeClr val="accent4">
                    <a:lumMod val="50000"/>
                  </a:schemeClr>
                </a:solidFill>
              </a:rPr>
              <a:t>血跡型態分析</a:t>
            </a:r>
            <a:r>
              <a:rPr lang="en-US" altLang="zh-TW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altLang="zh-TW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TW" altLang="en-US" sz="2800" dirty="0">
                <a:solidFill>
                  <a:schemeClr val="tx1">
                    <a:tint val="75000"/>
                  </a:schemeClr>
                </a:solidFill>
              </a:rPr>
              <a:t>新北市立明德高中</a:t>
            </a: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  <a:cs typeface="+mn-cs"/>
              </a:rPr>
              <a:t>／趙振良 老師</a:t>
            </a:r>
            <a:endParaRPr lang="zh-TW" alt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88832" cy="648072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探究與實作教案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血液</a:t>
            </a:r>
            <a:r>
              <a:rPr lang="zh-TW" altLang="en-US" dirty="0" smtClean="0">
                <a:solidFill>
                  <a:srgbClr val="7030A0"/>
                </a:solidFill>
              </a:rPr>
              <a:t>組成</a:t>
            </a:r>
            <a:endParaRPr lang="zh-TW" altLang="en-US" dirty="0">
              <a:solidFill>
                <a:srgbClr val="7030A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6048672" cy="51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68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7030A0"/>
                </a:solidFill>
              </a:rPr>
              <a:t>垂直滴落血液型態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268760"/>
            <a:ext cx="5328592" cy="5328592"/>
          </a:xfrm>
        </p:spPr>
      </p:pic>
    </p:spTree>
    <p:extLst>
      <p:ext uri="{BB962C8B-B14F-4D97-AF65-F5344CB8AC3E}">
        <p14:creationId xmlns:p14="http://schemas.microsoft.com/office/powerpoint/2010/main" val="41554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實驗設計</a:t>
            </a:r>
          </a:p>
        </p:txBody>
      </p:sp>
      <p:pic>
        <p:nvPicPr>
          <p:cNvPr id="16" name="Picture 2" descr="相關圖片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76"/>
          <a:stretch/>
        </p:blipFill>
        <p:spPr bwMode="auto">
          <a:xfrm>
            <a:off x="3492058" y="1484784"/>
            <a:ext cx="2057319" cy="478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「針」的圖片搜尋結果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7"/>
          <a:stretch/>
        </p:blipFill>
        <p:spPr bwMode="auto">
          <a:xfrm>
            <a:off x="541704" y="3208015"/>
            <a:ext cx="2950354" cy="238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直線單箭頭接點 18"/>
          <p:cNvCxnSpPr/>
          <p:nvPr/>
        </p:nvCxnSpPr>
        <p:spPr>
          <a:xfrm flipH="1" flipV="1">
            <a:off x="3257600" y="3717032"/>
            <a:ext cx="1440160" cy="175945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6" descr="「紙」的圖片搜尋結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377" y="2472069"/>
            <a:ext cx="3240361" cy="248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4139952" y="4653136"/>
            <a:ext cx="1265409" cy="504056"/>
          </a:xfrm>
          <a:prstGeom prst="rect">
            <a:avLst/>
          </a:prstGeom>
          <a:solidFill>
            <a:schemeClr val="bg1">
              <a:lumMod val="65000"/>
            </a:schemeClr>
          </a:solidFill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7" name="直線單箭頭接點 26"/>
          <p:cNvCxnSpPr/>
          <p:nvPr/>
        </p:nvCxnSpPr>
        <p:spPr>
          <a:xfrm flipV="1">
            <a:off x="5240797" y="4077072"/>
            <a:ext cx="1347427" cy="752010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橢圓 27"/>
          <p:cNvSpPr/>
          <p:nvPr/>
        </p:nvSpPr>
        <p:spPr>
          <a:xfrm>
            <a:off x="7151789" y="4208503"/>
            <a:ext cx="395536" cy="396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6971789" y="3534473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6392273" y="3212976"/>
            <a:ext cx="324000" cy="324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7614368" y="3624473"/>
            <a:ext cx="540000" cy="54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510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開始實作</a:t>
            </a:r>
          </a:p>
        </p:txBody>
      </p:sp>
      <p:pic>
        <p:nvPicPr>
          <p:cNvPr id="20" name="Picture 2" descr="G:\photoleo\Photoleo 照片\2015\2015_10_28 明德鑑識專題_血液低落實驗 第2組\科學鑑識班2015.10.28\IMG_097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43" b="8532"/>
          <a:stretch/>
        </p:blipFill>
        <p:spPr bwMode="auto">
          <a:xfrm>
            <a:off x="5076056" y="1536964"/>
            <a:ext cx="3071884" cy="441231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群組 20"/>
          <p:cNvGrpSpPr/>
          <p:nvPr/>
        </p:nvGrpSpPr>
        <p:grpSpPr>
          <a:xfrm>
            <a:off x="1115616" y="1916832"/>
            <a:ext cx="2650910" cy="3924136"/>
            <a:chOff x="4211960" y="116632"/>
            <a:chExt cx="2650910" cy="3924136"/>
          </a:xfrm>
        </p:grpSpPr>
        <p:pic>
          <p:nvPicPr>
            <p:cNvPr id="22" name="Picture 3" descr="G:\photoleo\Photoleo 照片\2015\2015_09_23 明德鑑識課程-直落血跡型態\IMAG174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4" t="37201" r="4341" b="20798"/>
            <a:stretch/>
          </p:blipFill>
          <p:spPr bwMode="auto">
            <a:xfrm>
              <a:off x="4355976" y="260648"/>
              <a:ext cx="2506894" cy="3780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矩形 22"/>
            <p:cNvSpPr/>
            <p:nvPr/>
          </p:nvSpPr>
          <p:spPr>
            <a:xfrm>
              <a:off x="4211960" y="116632"/>
              <a:ext cx="1152128" cy="2376264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softEdge rad="6350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" name="橢圓 23"/>
          <p:cNvSpPr/>
          <p:nvPr/>
        </p:nvSpPr>
        <p:spPr>
          <a:xfrm>
            <a:off x="1979712" y="1892026"/>
            <a:ext cx="1296144" cy="12961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5" name="直線接點 24"/>
          <p:cNvCxnSpPr>
            <a:stCxn id="24" idx="0"/>
          </p:cNvCxnSpPr>
          <p:nvPr/>
        </p:nvCxnSpPr>
        <p:spPr>
          <a:xfrm flipV="1">
            <a:off x="2627784" y="1536964"/>
            <a:ext cx="2448272" cy="355062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>
            <a:off x="2780184" y="3200573"/>
            <a:ext cx="2223864" cy="2748707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68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數據紀錄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601218" y="1600200"/>
            <a:ext cx="8229600" cy="4525963"/>
          </a:xfrm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10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705274"/>
              </p:ext>
            </p:extLst>
          </p:nvPr>
        </p:nvGraphicFramePr>
        <p:xfrm>
          <a:off x="323528" y="1556791"/>
          <a:ext cx="4593814" cy="460851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148041"/>
                <a:gridCol w="1148041"/>
                <a:gridCol w="1148866"/>
                <a:gridCol w="1148866"/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高度</a:t>
                      </a:r>
                      <a:r>
                        <a:rPr lang="en-US" sz="1800" kern="100" dirty="0">
                          <a:effectLst/>
                        </a:rPr>
                        <a:t>(cm)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血跡直徑</a:t>
                      </a:r>
                      <a:r>
                        <a:rPr lang="en-US" sz="1800" kern="100" dirty="0">
                          <a:effectLst/>
                        </a:rPr>
                        <a:t>(cm)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高度</a:t>
                      </a:r>
                      <a:r>
                        <a:rPr lang="en-US" sz="1800" kern="100" dirty="0">
                          <a:effectLst/>
                        </a:rPr>
                        <a:t>(cm)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血跡直徑</a:t>
                      </a:r>
                      <a:r>
                        <a:rPr lang="en-US" sz="1800" kern="100" dirty="0">
                          <a:effectLst/>
                        </a:rPr>
                        <a:t>(cm)</a:t>
                      </a:r>
                      <a:endParaRPr lang="zh-TW" sz="18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TW" sz="1200" kern="10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TW" sz="1200" kern="100" dirty="0">
                        <a:effectLst/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11" name="畫布 1"/>
          <p:cNvGrpSpPr/>
          <p:nvPr/>
        </p:nvGrpSpPr>
        <p:grpSpPr>
          <a:xfrm>
            <a:off x="4845335" y="1556792"/>
            <a:ext cx="4104456" cy="4424908"/>
            <a:chOff x="0" y="-1872208"/>
            <a:chExt cx="5705475" cy="4424908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5705475" cy="2552700"/>
            </a:xfrm>
            <a:prstGeom prst="rect">
              <a:avLst/>
            </a:prstGeom>
          </p:spPr>
        </p:sp>
        <p:cxnSp>
          <p:nvCxnSpPr>
            <p:cNvPr id="15" name="直線單箭頭接點 14"/>
            <p:cNvCxnSpPr/>
            <p:nvPr/>
          </p:nvCxnSpPr>
          <p:spPr>
            <a:xfrm>
              <a:off x="906658" y="432048"/>
              <a:ext cx="0" cy="180020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單箭頭接點 15"/>
            <p:cNvCxnSpPr/>
            <p:nvPr/>
          </p:nvCxnSpPr>
          <p:spPr>
            <a:xfrm flipH="1">
              <a:off x="935233" y="2216987"/>
              <a:ext cx="4390291" cy="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3"/>
            <p:cNvSpPr txBox="1"/>
            <p:nvPr/>
          </p:nvSpPr>
          <p:spPr>
            <a:xfrm>
              <a:off x="520914" y="-1872208"/>
              <a:ext cx="4804608" cy="78105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1200" b="1" kern="100">
                  <a:effectLst/>
                  <a:ea typeface="微軟正黑體"/>
                  <a:cs typeface="Times New Roman"/>
                </a:rPr>
                <a:t>寫下你所做出的函數關係</a:t>
              </a:r>
              <a:endParaRPr lang="zh-TW" sz="1200" kern="100">
                <a:effectLst/>
                <a:ea typeface="新細明體"/>
                <a:cs typeface="Times New Roman"/>
              </a:endParaRPr>
            </a:p>
          </p:txBody>
        </p:sp>
        <p:sp>
          <p:nvSpPr>
            <p:cNvPr id="18" name="文字方塊 3"/>
            <p:cNvSpPr txBox="1"/>
            <p:nvPr/>
          </p:nvSpPr>
          <p:spPr>
            <a:xfrm>
              <a:off x="520913" y="-936104"/>
              <a:ext cx="4804611" cy="815742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altLang="en-US" sz="1200" b="1" dirty="0" smtClean="0">
                  <a:effectLst/>
                  <a:latin typeface="新細明體"/>
                  <a:ea typeface="微軟正黑體"/>
                  <a:cs typeface="Times New Roman"/>
                </a:rPr>
                <a:t>如何</a:t>
              </a:r>
              <a:r>
                <a:rPr lang="zh-TW" sz="1200" b="1" dirty="0" smtClean="0">
                  <a:effectLst/>
                  <a:latin typeface="新細明體"/>
                  <a:ea typeface="微軟正黑體"/>
                  <a:cs typeface="Times New Roman"/>
                </a:rPr>
                <a:t>預測</a:t>
              </a:r>
              <a:r>
                <a:rPr lang="zh-TW" altLang="en-US" sz="1200" b="1" dirty="0" smtClean="0">
                  <a:latin typeface="新細明體"/>
                  <a:ea typeface="微軟正黑體"/>
                  <a:cs typeface="Times New Roman"/>
                </a:rPr>
                <a:t>滴落的</a:t>
              </a:r>
              <a:r>
                <a:rPr lang="zh-TW" sz="1200" b="1" dirty="0" smtClean="0">
                  <a:effectLst/>
                  <a:latin typeface="新細明體"/>
                  <a:ea typeface="微軟正黑體"/>
                  <a:cs typeface="Times New Roman"/>
                </a:rPr>
                <a:t>高度</a:t>
              </a:r>
              <a:endParaRPr lang="zh-TW" sz="1200" dirty="0">
                <a:effectLst/>
                <a:latin typeface="新細明體"/>
                <a:cs typeface="新細明體"/>
              </a:endParaRPr>
            </a:p>
            <a:p>
              <a:pPr>
                <a:spcAft>
                  <a:spcPts val="0"/>
                </a:spcAft>
              </a:pPr>
              <a:r>
                <a:rPr lang="en-US" sz="1200" b="1" dirty="0" smtClean="0">
                  <a:effectLst/>
                  <a:latin typeface="微軟正黑體"/>
                  <a:cs typeface="Times New Roman"/>
                </a:rPr>
                <a:t>_______________________________</a:t>
              </a:r>
              <a:br>
                <a:rPr lang="en-US" sz="1200" b="1" dirty="0" smtClean="0">
                  <a:effectLst/>
                  <a:latin typeface="微軟正黑體"/>
                  <a:cs typeface="Times New Roman"/>
                </a:rPr>
              </a:br>
              <a:r>
                <a:rPr lang="en-US" altLang="zh-TW" sz="1200" b="1" dirty="0">
                  <a:latin typeface="微軟正黑體"/>
                  <a:cs typeface="Times New Roman"/>
                </a:rPr>
                <a:t>______________________________</a:t>
              </a:r>
              <a:endParaRPr lang="zh-TW" sz="1200" dirty="0">
                <a:effectLst/>
                <a:latin typeface="新細明體"/>
                <a:cs typeface="新細明體"/>
              </a:endParaRPr>
            </a:p>
            <a:p>
              <a:pPr>
                <a:spcAft>
                  <a:spcPts val="0"/>
                </a:spcAft>
              </a:pPr>
              <a:r>
                <a:rPr lang="en-US" sz="1200" b="1" dirty="0">
                  <a:effectLst/>
                  <a:latin typeface="微軟正黑體"/>
                  <a:cs typeface="Times New Roman"/>
                </a:rPr>
                <a:t> </a:t>
              </a:r>
              <a:endParaRPr lang="zh-TW" sz="1200" dirty="0">
                <a:effectLst/>
                <a:latin typeface="新細明體"/>
                <a:cs typeface="新細明體"/>
              </a:endParaRP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7941679" y="579597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高度</a:t>
            </a:r>
            <a:r>
              <a:rPr lang="en-US" altLang="zh-TW" dirty="0" smtClean="0"/>
              <a:t>(cm)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004050" y="3409950"/>
            <a:ext cx="1454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/>
              <a:t>血跡直徑</a:t>
            </a:r>
            <a:r>
              <a:rPr lang="en-US" altLang="zh-TW" dirty="0" smtClean="0"/>
              <a:t>(cm)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2953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問題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196753"/>
            <a:ext cx="8147248" cy="4968552"/>
          </a:xfrm>
        </p:spPr>
        <p:txBody>
          <a:bodyPr>
            <a:noAutofit/>
          </a:bodyPr>
          <a:lstStyle/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sz="2800" dirty="0"/>
              <a:t>血液放置一段時間後，為什麼會凝固？</a:t>
            </a:r>
          </a:p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sz="2800" dirty="0"/>
              <a:t>為什麼血跡直徑不會隨高度增加一直增加？你有什麼想法？</a:t>
            </a:r>
          </a:p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sz="2800" dirty="0" smtClean="0"/>
              <a:t>如果</a:t>
            </a:r>
            <a:r>
              <a:rPr lang="zh-TW" altLang="en-US" sz="2800" dirty="0"/>
              <a:t>要改變入射撞擊角度，你有什麼想法？（畫下你的設計圖）</a:t>
            </a:r>
          </a:p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sz="2800" dirty="0" smtClean="0"/>
              <a:t>實驗</a:t>
            </a:r>
            <a:r>
              <a:rPr lang="zh-TW" altLang="en-US" sz="2800" dirty="0"/>
              <a:t>心得與反思</a:t>
            </a:r>
          </a:p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endParaRPr lang="en-US" altLang="zh-TW" sz="2800" dirty="0"/>
          </a:p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endParaRPr lang="en-US" altLang="zh-TW" sz="2800" dirty="0" smtClean="0"/>
          </a:p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24497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133</Words>
  <Application>Microsoft Office PowerPoint</Application>
  <PresentationFormat>如螢幕大小 (4:3)</PresentationFormat>
  <Paragraphs>64</Paragraphs>
  <Slides>7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血跡型態分析   新北市立明德高中／趙振良 老師</vt:lpstr>
      <vt:lpstr>血液組成</vt:lpstr>
      <vt:lpstr>垂直滴落血液型態</vt:lpstr>
      <vt:lpstr>實驗設計</vt:lpstr>
      <vt:lpstr>開始實作</vt:lpstr>
      <vt:lpstr>數據紀錄</vt:lpstr>
      <vt:lpstr>問題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詩韻356</dc:creator>
  <cp:lastModifiedBy>詩韻356</cp:lastModifiedBy>
  <cp:revision>33</cp:revision>
  <dcterms:created xsi:type="dcterms:W3CDTF">2016-12-30T08:29:28Z</dcterms:created>
  <dcterms:modified xsi:type="dcterms:W3CDTF">2017-02-10T02:41:47Z</dcterms:modified>
</cp:coreProperties>
</file>