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>
        <p:scale>
          <a:sx n="90" d="100"/>
          <a:sy n="90" d="100"/>
        </p:scale>
        <p:origin x="-154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C0059-7C4C-4009-85F1-A824A3D2F48E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F5F08-8972-4406-AD80-1D76AFADB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2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7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10DB00C-0AB0-4479-B975-2F011AA52534}" type="slidenum">
              <a:rPr lang="zh-TW" altLang="en-US" smtClean="0"/>
              <a:pPr eaLnBrk="1" hangingPunct="1"/>
              <a:t>22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>
            <a:noAutofit/>
          </a:bodyPr>
          <a:lstStyle>
            <a:lvl1pPr algn="l">
              <a:defRPr sz="9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6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268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93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18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13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6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4" name="Picture 8" descr="\\Filesrvtp\資源分享\07企編處\A06企編三處\B02編三部\B04部內共同會議\公版\龍騰文化LOGO(黑字)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87368"/>
            <a:ext cx="1008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47644" y="0"/>
            <a:ext cx="14401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91660" y="0"/>
            <a:ext cx="9001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8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R3WWud0xB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XEy0aRDxx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129\Desktop\首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496944" cy="3964980"/>
          </a:xfrm>
        </p:spPr>
        <p:txBody>
          <a:bodyPr/>
          <a:lstStyle/>
          <a:p>
            <a:pPr algn="ctr"/>
            <a:r>
              <a:rPr lang="zh-TW" altLang="en-US" sz="6000" dirty="0" smtClean="0">
                <a:solidFill>
                  <a:schemeClr val="accent4">
                    <a:lumMod val="75000"/>
                  </a:schemeClr>
                </a:solidFill>
              </a:rPr>
              <a:t>綠色能源：風力與水力</a:t>
            </a:r>
            <a:r>
              <a:rPr lang="en-US" altLang="zh-TW" sz="6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國立武陵高級中學／林威呈 老師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488832" cy="64807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探究與實作─</a:t>
            </a:r>
            <a:r>
              <a:rPr lang="zh-TW" altLang="en-US" sz="2600" dirty="0" smtClean="0">
                <a:solidFill>
                  <a:schemeClr val="tx1"/>
                </a:solidFill>
              </a:rPr>
              <a:t>（</a:t>
            </a:r>
            <a:r>
              <a:rPr lang="zh-TW" altLang="en-US" sz="2600" dirty="0">
                <a:solidFill>
                  <a:schemeClr val="tx1"/>
                </a:solidFill>
              </a:rPr>
              <a:t>六週課程）</a:t>
            </a:r>
          </a:p>
        </p:txBody>
      </p:sp>
    </p:spTree>
    <p:extLst>
      <p:ext uri="{BB962C8B-B14F-4D97-AF65-F5344CB8AC3E}">
        <p14:creationId xmlns:p14="http://schemas.microsoft.com/office/powerpoint/2010/main" val="41251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討論題目（第三組）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r>
              <a:rPr lang="zh-TW" altLang="en-US" sz="3000" dirty="0" smtClean="0"/>
              <a:t>適當的</a:t>
            </a:r>
            <a:r>
              <a:rPr lang="zh-TW" altLang="zh-TW" sz="3000" dirty="0" smtClean="0"/>
              <a:t>風力發電</a:t>
            </a:r>
            <a:r>
              <a:rPr lang="zh-TW" altLang="en-US" sz="3000" dirty="0" smtClean="0"/>
              <a:t>廠位置的特點</a:t>
            </a:r>
            <a:endParaRPr lang="en-US" altLang="zh-TW" sz="3000" dirty="0" smtClean="0"/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47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討論題目（第四組）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風力發電的優點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風力發電的缺點</a:t>
            </a:r>
            <a:endParaRPr lang="zh-TW" altLang="en-US" sz="3000" dirty="0" smtClean="0"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討論題目（第五組）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000" dirty="0" smtClean="0"/>
              <a:t>國外</a:t>
            </a:r>
            <a:r>
              <a:rPr lang="zh-TW" altLang="zh-TW" sz="3000" dirty="0" smtClean="0"/>
              <a:t>風力發電</a:t>
            </a:r>
            <a:r>
              <a:rPr lang="zh-TW" altLang="en-US" sz="3000" dirty="0" smtClean="0"/>
              <a:t>主要國家的發展</a:t>
            </a:r>
            <a:r>
              <a:rPr lang="zh-TW" altLang="zh-TW" sz="3000" dirty="0" smtClean="0"/>
              <a:t>現況</a:t>
            </a:r>
          </a:p>
        </p:txBody>
      </p:sp>
    </p:spTree>
    <p:extLst>
      <p:ext uri="{BB962C8B-B14F-4D97-AF65-F5344CB8AC3E}">
        <p14:creationId xmlns:p14="http://schemas.microsoft.com/office/powerpoint/2010/main" val="5113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討論題目（第六組）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cs typeface="Times New Roman" pitchFamily="18" charset="0"/>
              </a:rPr>
              <a:t>臺</a:t>
            </a:r>
            <a:r>
              <a:rPr lang="zh-TW" altLang="zh-TW" sz="3000" dirty="0" smtClean="0">
                <a:cs typeface="Times New Roman" pitchFamily="18" charset="0"/>
              </a:rPr>
              <a:t>灣</a:t>
            </a:r>
            <a:r>
              <a:rPr lang="zh-TW" altLang="en-US" sz="3000" dirty="0" smtClean="0">
                <a:cs typeface="Times New Roman" pitchFamily="18" charset="0"/>
              </a:rPr>
              <a:t>風力</a:t>
            </a:r>
            <a:r>
              <a:rPr lang="zh-TW" altLang="zh-TW" sz="3000" dirty="0" smtClean="0">
                <a:cs typeface="Times New Roman" pitchFamily="18" charset="0"/>
              </a:rPr>
              <a:t>發電現況</a:t>
            </a:r>
            <a:r>
              <a:rPr lang="zh-TW" altLang="en-US" sz="3000" dirty="0" smtClean="0">
                <a:cs typeface="Times New Roman" pitchFamily="18" charset="0"/>
              </a:rPr>
              <a:t>與未來可能趨勢</a:t>
            </a:r>
            <a:endParaRPr lang="en-US" altLang="zh-TW" sz="3000" dirty="0" smtClean="0">
              <a:cs typeface="Times New Roman" pitchFamily="18" charset="0"/>
            </a:endParaRPr>
          </a:p>
          <a:p>
            <a:r>
              <a:rPr lang="zh-TW" altLang="en-US" sz="3000" dirty="0">
                <a:cs typeface="Times New Roman" pitchFamily="18" charset="0"/>
              </a:rPr>
              <a:t>臺</a:t>
            </a:r>
            <a:r>
              <a:rPr lang="zh-TW" altLang="zh-TW" sz="3000" dirty="0" smtClean="0">
                <a:cs typeface="Times New Roman" pitchFamily="18" charset="0"/>
              </a:rPr>
              <a:t>灣風力發電</a:t>
            </a:r>
            <a:r>
              <a:rPr lang="zh-TW" altLang="en-US" sz="3000" dirty="0" smtClean="0">
                <a:cs typeface="Times New Roman" pitchFamily="18" charset="0"/>
              </a:rPr>
              <a:t>相對於他國</a:t>
            </a:r>
            <a:r>
              <a:rPr lang="zh-TW" altLang="zh-TW" sz="3000" dirty="0" smtClean="0">
                <a:cs typeface="Times New Roman" pitchFamily="18" charset="0"/>
              </a:rPr>
              <a:t>的優勢與劣勢</a:t>
            </a:r>
            <a:endParaRPr lang="zh-TW" altLang="en-US" sz="3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討論題目（第七組）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zh-TW" altLang="zh-TW" sz="3000" dirty="0" smtClean="0">
                <a:cs typeface="Times New Roman" pitchFamily="18" charset="0"/>
              </a:rPr>
              <a:t>水力發電的主要發電廠類型</a:t>
            </a:r>
            <a:endParaRPr lang="en-US" altLang="zh-TW" sz="3000" dirty="0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大型流水式水力電廠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大型蓄水式水力電廠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抽蓄式水力電廠</a:t>
            </a:r>
            <a:r>
              <a:rPr lang="zh-TW" alt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（臺灣最大的是</a:t>
            </a:r>
            <a:r>
              <a:rPr lang="en-US" altLang="zh-TW" sz="1600" b="1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  <a:r>
              <a:rPr lang="zh-TW" alt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）</a:t>
            </a:r>
          </a:p>
          <a:p>
            <a:pPr>
              <a:buFont typeface="Wingdings 2" pitchFamily="18" charset="2"/>
              <a:buNone/>
              <a:defRPr/>
            </a:pPr>
            <a:endParaRPr lang="en-US" altLang="zh-TW" dirty="0" smtClean="0"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3000" dirty="0">
                <a:cs typeface="Times New Roman" pitchFamily="18" charset="0"/>
              </a:rPr>
              <a:t>臺</a:t>
            </a:r>
            <a:r>
              <a:rPr lang="zh-TW" altLang="zh-TW" sz="3000" dirty="0" smtClean="0">
                <a:cs typeface="Times New Roman" pitchFamily="18" charset="0"/>
              </a:rPr>
              <a:t>灣水力發電</a:t>
            </a:r>
            <a:r>
              <a:rPr lang="zh-TW" altLang="en-US" sz="3000" dirty="0" smtClean="0">
                <a:cs typeface="Times New Roman" pitchFamily="18" charset="0"/>
              </a:rPr>
              <a:t>量最大之河川</a:t>
            </a:r>
            <a:endParaRPr lang="en-US" altLang="zh-TW" sz="3000" dirty="0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5997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討論題目（第八組）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水力發電的優點</a:t>
            </a:r>
          </a:p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水力發電的缺點</a:t>
            </a:r>
          </a:p>
        </p:txBody>
      </p:sp>
    </p:spTree>
    <p:extLst>
      <p:ext uri="{BB962C8B-B14F-4D97-AF65-F5344CB8AC3E}">
        <p14:creationId xmlns:p14="http://schemas.microsoft.com/office/powerpoint/2010/main" val="2448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r>
              <a:rPr lang="zh-TW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報告注意事項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000" dirty="0" smtClean="0"/>
              <a:t>以圖為主，以字為輔，</a:t>
            </a:r>
            <a:r>
              <a:rPr lang="zh-TW" altLang="en-US" sz="3000" dirty="0" smtClean="0">
                <a:solidFill>
                  <a:srgbClr val="FF0000"/>
                </a:solidFill>
              </a:rPr>
              <a:t>切忌滿滿都是字</a:t>
            </a:r>
            <a:endParaRPr lang="en-US" altLang="zh-TW" sz="3000" dirty="0" smtClean="0">
              <a:solidFill>
                <a:srgbClr val="FF0000"/>
              </a:solidFill>
            </a:endParaRPr>
          </a:p>
          <a:p>
            <a:endParaRPr lang="en-US" altLang="zh-TW" sz="3000" dirty="0" smtClean="0">
              <a:solidFill>
                <a:srgbClr val="FF0000"/>
              </a:solidFill>
            </a:endParaRPr>
          </a:p>
          <a:p>
            <a:r>
              <a:rPr lang="zh-TW" altLang="en-US" sz="3000" dirty="0" smtClean="0"/>
              <a:t>配色注意投影後是否清楚 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</a:rPr>
              <a:t>不清楚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en-US" altLang="zh-TW" sz="3000" dirty="0" smtClean="0">
              <a:solidFill>
                <a:srgbClr val="FFFF00"/>
              </a:solidFill>
            </a:endParaRPr>
          </a:p>
          <a:p>
            <a:r>
              <a:rPr lang="zh-TW" altLang="en-US" sz="3000" dirty="0" smtClean="0"/>
              <a:t>字體足夠大</a:t>
            </a:r>
          </a:p>
        </p:txBody>
      </p:sp>
      <p:pic>
        <p:nvPicPr>
          <p:cNvPr id="4" name="圖片 3" descr="ppt錯誤示範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7947"/>
            <a:ext cx="79565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1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1154\Desktop\每月ppt\讀書會(20170426)\未命名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3172029" y="1576726"/>
            <a:ext cx="443933" cy="4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7030A0"/>
                </a:solidFill>
              </a:rPr>
              <a:t>實作</a:t>
            </a: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91490" y="1267614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TW" altLang="en-US" sz="3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簡易風力發電機</a:t>
            </a:r>
            <a:endParaRPr lang="en-US" altLang="zh-TW" sz="3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TW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材料：扇葉材料、發電機、發光二極體</a:t>
            </a:r>
            <a:endParaRPr lang="en-US" altLang="zh-TW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TW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步驟：</a:t>
            </a:r>
            <a:r>
              <a:rPr lang="en-US" altLang="zh-TW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zh-TW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設計風扇葉片</a:t>
            </a:r>
            <a:endParaRPr lang="en-US" altLang="zh-TW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altLang="zh-TW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2. </a:t>
            </a:r>
            <a:r>
              <a:rPr lang="zh-TW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連接風扇葉片與齒輪</a:t>
            </a:r>
            <a:endParaRPr lang="en-US" altLang="zh-TW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TW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成果：在</a:t>
            </a:r>
            <a:r>
              <a:rPr lang="en-US" altLang="zh-TW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可發光的情形下</a:t>
            </a:r>
            <a:endParaRPr lang="en-US" altLang="zh-TW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altLang="zh-TW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比較各組與電風扇之最遠距離 </a:t>
            </a:r>
            <a:endParaRPr lang="en-US" altLang="zh-TW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5225" indent="-1165225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altLang="zh-TW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最遠</a:t>
            </a:r>
            <a:r>
              <a:rPr lang="en-US" altLang="zh-TW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分，依序</a:t>
            </a:r>
            <a:r>
              <a:rPr lang="en-US" altLang="zh-TW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TW" alt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，餘</a:t>
            </a:r>
            <a:r>
              <a:rPr lang="en-US" altLang="zh-TW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分（至少距風扇</a:t>
            </a:r>
            <a:r>
              <a:rPr lang="en-US" altLang="zh-TW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格）</a:t>
            </a:r>
            <a:endParaRPr lang="en-US" altLang="zh-TW" sz="3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altLang="zh-TW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差距兩格磚以同距離計 </a:t>
            </a:r>
            <a:endParaRPr lang="en-US" altLang="zh-TW" sz="3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altLang="zh-TW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: </a:t>
            </a:r>
            <a:r>
              <a:rPr lang="en-US" altLang="zh-TW" sz="3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TW" altLang="en-US" sz="3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TW" altLang="en-US" sz="3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TW" alt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en-US" sz="3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7030A0"/>
                </a:solidFill>
              </a:rPr>
              <a:t>簡易風力發電機</a:t>
            </a: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91490" y="1340768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zh-TW" altLang="en-US" sz="3000" dirty="0" smtClean="0"/>
              <a:t>注意事項</a:t>
            </a:r>
            <a:endParaRPr lang="en-US" altLang="zh-TW" sz="3000" dirty="0" smtClean="0"/>
          </a:p>
        </p:txBody>
      </p:sp>
      <p:pic>
        <p:nvPicPr>
          <p:cNvPr id="4" name="圖片 3" descr="IMG_02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9006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 descr="IMG_02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9006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IMG_02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9006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曾經的葉片</a:t>
            </a:r>
          </a:p>
        </p:txBody>
      </p:sp>
      <p:pic>
        <p:nvPicPr>
          <p:cNvPr id="4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627659"/>
            <a:ext cx="2424112" cy="4389437"/>
          </a:xfrm>
          <a:noFill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45146"/>
            <a:ext cx="418941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84784"/>
            <a:ext cx="2181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853209"/>
            <a:ext cx="29146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6084"/>
            <a:ext cx="2736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0684"/>
            <a:ext cx="33845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24646"/>
            <a:ext cx="2781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0184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590872" y="1350233"/>
            <a:ext cx="8229600" cy="273630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000" dirty="0" smtClean="0"/>
              <a:t>石化燃料的依賴</a:t>
            </a:r>
            <a:endParaRPr lang="en-US" altLang="zh-TW" sz="3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3000" dirty="0" smtClean="0"/>
              <a:t>    </a:t>
            </a:r>
            <a:r>
              <a:rPr lang="zh-TW" altLang="en-US" sz="3000" dirty="0" smtClean="0"/>
              <a:t>─ 石油危機：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1973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年第四次中東戰爭</a:t>
            </a:r>
            <a:endParaRPr lang="en-US" altLang="zh-TW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1979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年兩伊戰爭</a:t>
            </a:r>
            <a:endParaRPr lang="en-US" altLang="zh-TW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 1990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年波斯灣戰爭</a:t>
            </a:r>
            <a:endParaRPr lang="en-US" altLang="zh-TW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71625"/>
            <a:ext cx="7056784" cy="438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1691680" y="6366078"/>
            <a:ext cx="5807358" cy="458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 2" pitchFamily="18" charset="2"/>
              <a:buNone/>
            </a:pPr>
            <a:r>
              <a:rPr lang="zh-TW" altLang="en-US" sz="1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圖片來源：我國風力發電技術之評估及建議，工業防治污染第</a:t>
            </a:r>
            <a:r>
              <a:rPr lang="en-US" altLang="zh-TW" sz="1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94</a:t>
            </a:r>
            <a:r>
              <a:rPr lang="zh-TW" altLang="en-US" sz="1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期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7030A0"/>
                </a:solidFill>
              </a:rPr>
              <a:t>為何發展綠色能源</a:t>
            </a:r>
          </a:p>
        </p:txBody>
      </p:sp>
    </p:spTree>
    <p:extLst>
      <p:ext uri="{BB962C8B-B14F-4D97-AF65-F5344CB8AC3E}">
        <p14:creationId xmlns:p14="http://schemas.microsoft.com/office/powerpoint/2010/main" val="674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今日任務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91704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sz="3000" dirty="0" smtClean="0">
                <a:cs typeface="Times New Roman" pitchFamily="18" charset="0"/>
              </a:rPr>
              <a:t>燈簡介</a:t>
            </a:r>
            <a:endParaRPr lang="en-US" altLang="zh-TW" sz="3000" dirty="0" smtClean="0">
              <a:cs typeface="Times New Roman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焊接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燈至發電機</a:t>
            </a:r>
          </a:p>
        </p:txBody>
      </p:sp>
    </p:spTree>
    <p:extLst>
      <p:ext uri="{BB962C8B-B14F-4D97-AF65-F5344CB8AC3E}">
        <p14:creationId xmlns:p14="http://schemas.microsoft.com/office/powerpoint/2010/main" val="41246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B0B0B"/>
              </a:clrFrom>
              <a:clrTo>
                <a:srgbClr val="0B0B0B">
                  <a:alpha val="0"/>
                </a:srgbClr>
              </a:clrTo>
            </a:clrChange>
            <a:lum bright="70000" contrast="-70000"/>
            <a:extLst/>
          </a:blip>
          <a:stretch>
            <a:fillRect/>
          </a:stretch>
        </p:blipFill>
        <p:spPr>
          <a:xfrm>
            <a:off x="1475656" y="692696"/>
            <a:ext cx="5715000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標題 6"/>
          <p:cNvSpPr>
            <a:spLocks noGrp="1"/>
          </p:cNvSpPr>
          <p:nvPr>
            <p:ph type="title"/>
          </p:nvPr>
        </p:nvSpPr>
        <p:spPr>
          <a:xfrm>
            <a:off x="1187450" y="188913"/>
            <a:ext cx="6913563" cy="1223962"/>
          </a:xfrm>
        </p:spPr>
        <p:txBody>
          <a:bodyPr/>
          <a:lstStyle/>
          <a:p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 </a:t>
            </a:r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燈簡介</a:t>
            </a:r>
            <a:r>
              <a:rPr lang="zh-TW" altLang="en-US" sz="3000" dirty="0" smtClean="0">
                <a:solidFill>
                  <a:srgbClr val="7030A0"/>
                </a:solidFill>
                <a:cs typeface="Times New Roman" pitchFamily="18" charset="0"/>
              </a:rPr>
              <a:t>（別忘了實驗紀錄）</a:t>
            </a:r>
          </a:p>
        </p:txBody>
      </p:sp>
      <p:sp>
        <p:nvSpPr>
          <p:cNvPr id="25604" name="內容版面配置區 7"/>
          <p:cNvSpPr>
            <a:spLocks noGrp="1"/>
          </p:cNvSpPr>
          <p:nvPr>
            <p:ph sz="quarter" idx="4294967295"/>
          </p:nvPr>
        </p:nvSpPr>
        <p:spPr>
          <a:xfrm>
            <a:off x="612328" y="1215038"/>
            <a:ext cx="8352160" cy="4104456"/>
          </a:xfrm>
        </p:spPr>
        <p:txBody>
          <a:bodyPr>
            <a:noAutofit/>
          </a:bodyPr>
          <a:lstStyle/>
          <a:p>
            <a:pPr marL="457200" indent="-457200">
              <a:buFont typeface="Georgia" pitchFamily="18" charset="0"/>
              <a:buAutoNum type="arabicPeriod"/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一般二極體皆由</a:t>
            </a:r>
            <a:r>
              <a:rPr lang="en-US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TW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半導體組合而成，具有</a:t>
            </a:r>
            <a:r>
              <a:rPr lang="zh-TW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陽極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陰極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兩個端子。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Georgia" pitchFamily="18" charset="0"/>
              <a:buAutoNum type="arabicPeriod"/>
            </a:pP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發光二極體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(Light-Emitting Diode, LED)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是一種能發光的半導體電子元件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可以把</a:t>
            </a:r>
            <a:r>
              <a:rPr lang="zh-TW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電能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轉化成</a:t>
            </a:r>
            <a:r>
              <a:rPr lang="zh-TW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光能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Georgia" pitchFamily="18" charset="0"/>
              <a:buAutoNum type="arabicPeriod"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年出現，早期只能夠發出低光度的紅光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；時至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今日，能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夠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發出的光已遍及</a:t>
            </a:r>
            <a:r>
              <a:rPr lang="zh-TW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可見光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紅外線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TW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紫外線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向下箭號圖說文字 3"/>
          <p:cNvSpPr/>
          <p:nvPr/>
        </p:nvSpPr>
        <p:spPr>
          <a:xfrm>
            <a:off x="2411759" y="5139257"/>
            <a:ext cx="4896545" cy="171874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LED </a:t>
            </a:r>
            <a:r>
              <a:rPr lang="zh-TW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該如何判斷正、負極呢？</a:t>
            </a:r>
          </a:p>
        </p:txBody>
      </p:sp>
    </p:spTree>
    <p:extLst>
      <p:ext uri="{BB962C8B-B14F-4D97-AF65-F5344CB8AC3E}">
        <p14:creationId xmlns:p14="http://schemas.microsoft.com/office/powerpoint/2010/main" val="3201782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1400" cy="865187"/>
          </a:xfrm>
        </p:spPr>
        <p:txBody>
          <a:bodyPr/>
          <a:lstStyle/>
          <a:p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正負極判斷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933071" y="1052513"/>
            <a:ext cx="3600450" cy="5616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圓角矩形 4"/>
          <p:cNvSpPr/>
          <p:nvPr/>
        </p:nvSpPr>
        <p:spPr>
          <a:xfrm>
            <a:off x="7622546" y="2708275"/>
            <a:ext cx="1143000" cy="23050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小片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圓邊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長腳</a:t>
            </a:r>
          </a:p>
        </p:txBody>
      </p:sp>
      <p:cxnSp>
        <p:nvCxnSpPr>
          <p:cNvPr id="30" name="肘形接點 29"/>
          <p:cNvCxnSpPr/>
          <p:nvPr/>
        </p:nvCxnSpPr>
        <p:spPr>
          <a:xfrm rot="10800000">
            <a:off x="2069471" y="4724400"/>
            <a:ext cx="2374900" cy="1338263"/>
          </a:xfrm>
          <a:prstGeom prst="bentConnector3">
            <a:avLst>
              <a:gd name="adj1" fmla="val 6363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6" name="肘形接點 1035"/>
          <p:cNvCxnSpPr/>
          <p:nvPr/>
        </p:nvCxnSpPr>
        <p:spPr>
          <a:xfrm flipV="1">
            <a:off x="5093212" y="4725146"/>
            <a:ext cx="2529611" cy="1337906"/>
          </a:xfrm>
          <a:prstGeom prst="bentConnector3">
            <a:avLst>
              <a:gd name="adj1" fmla="val 56864"/>
            </a:avLst>
          </a:prstGeom>
          <a:ln>
            <a:tailEnd type="arrow"/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3" name="綵帶 (弧形向上) 1042"/>
          <p:cNvSpPr/>
          <p:nvPr/>
        </p:nvSpPr>
        <p:spPr>
          <a:xfrm>
            <a:off x="7228846" y="1832878"/>
            <a:ext cx="1807650" cy="691247"/>
          </a:xfrm>
          <a:prstGeom prst="ellipse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正極</a:t>
            </a:r>
          </a:p>
        </p:txBody>
      </p:sp>
      <p:sp>
        <p:nvSpPr>
          <p:cNvPr id="1050" name="綵帶 (弧形向上) 1049"/>
          <p:cNvSpPr/>
          <p:nvPr/>
        </p:nvSpPr>
        <p:spPr>
          <a:xfrm>
            <a:off x="504196" y="1834191"/>
            <a:ext cx="1790071" cy="688826"/>
          </a:xfrm>
          <a:prstGeom prst="ellipse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負極</a:t>
            </a:r>
          </a:p>
        </p:txBody>
      </p:sp>
      <p:sp>
        <p:nvSpPr>
          <p:cNvPr id="1052" name="圓角矩形 1051"/>
          <p:cNvSpPr/>
          <p:nvPr/>
        </p:nvSpPr>
        <p:spPr>
          <a:xfrm>
            <a:off x="931234" y="2727325"/>
            <a:ext cx="1141412" cy="23050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大片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平邊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短腳</a:t>
            </a:r>
          </a:p>
        </p:txBody>
      </p:sp>
      <p:cxnSp>
        <p:nvCxnSpPr>
          <p:cNvPr id="20" name="肘形接點 19"/>
          <p:cNvCxnSpPr/>
          <p:nvPr/>
        </p:nvCxnSpPr>
        <p:spPr>
          <a:xfrm>
            <a:off x="5237228" y="2708918"/>
            <a:ext cx="2376264" cy="360043"/>
          </a:xfrm>
          <a:prstGeom prst="bentConnector3">
            <a:avLst>
              <a:gd name="adj1" fmla="val 54871"/>
            </a:avLst>
          </a:prstGeom>
          <a:ln>
            <a:tailEnd type="arrow"/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肘形接點 24"/>
          <p:cNvCxnSpPr/>
          <p:nvPr/>
        </p:nvCxnSpPr>
        <p:spPr>
          <a:xfrm rot="10800000" flipV="1">
            <a:off x="2069471" y="2708275"/>
            <a:ext cx="2232025" cy="360363"/>
          </a:xfrm>
          <a:prstGeom prst="bentConnector3">
            <a:avLst>
              <a:gd name="adj1" fmla="val 6088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肘形接點 28"/>
          <p:cNvCxnSpPr>
            <a:endCxn id="5" idx="1"/>
          </p:cNvCxnSpPr>
          <p:nvPr/>
        </p:nvCxnSpPr>
        <p:spPr>
          <a:xfrm>
            <a:off x="5525260" y="3284984"/>
            <a:ext cx="2097563" cy="576063"/>
          </a:xfrm>
          <a:prstGeom prst="bentConnector3">
            <a:avLst>
              <a:gd name="adj1" fmla="val 47241"/>
            </a:avLst>
          </a:prstGeom>
          <a:ln>
            <a:tailEnd type="arrow"/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肘形接點 35"/>
          <p:cNvCxnSpPr>
            <a:endCxn id="1052" idx="3"/>
          </p:cNvCxnSpPr>
          <p:nvPr/>
        </p:nvCxnSpPr>
        <p:spPr>
          <a:xfrm rot="10800000" flipV="1">
            <a:off x="2072646" y="3284538"/>
            <a:ext cx="2016125" cy="595312"/>
          </a:xfrm>
          <a:prstGeom prst="bentConnector3">
            <a:avLst>
              <a:gd name="adj1" fmla="val 5631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34" y="4554538"/>
            <a:ext cx="26765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654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燈小實驗</a:t>
            </a: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試找出至少需要幾顆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號電池才能讓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燈發光？</a:t>
            </a:r>
          </a:p>
        </p:txBody>
      </p:sp>
    </p:spTree>
    <p:extLst>
      <p:ext uri="{BB962C8B-B14F-4D97-AF65-F5344CB8AC3E}">
        <p14:creationId xmlns:p14="http://schemas.microsoft.com/office/powerpoint/2010/main" val="36036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內容版面配置區 7"/>
          <p:cNvSpPr>
            <a:spLocks noGrp="1"/>
          </p:cNvSpPr>
          <p:nvPr>
            <p:ph sz="quarter" idx="4294967295"/>
          </p:nvPr>
        </p:nvSpPr>
        <p:spPr>
          <a:xfrm>
            <a:off x="499149" y="1268760"/>
            <a:ext cx="5731835" cy="4257898"/>
          </a:xfrm>
        </p:spPr>
        <p:txBody>
          <a:bodyPr>
            <a:noAutofit/>
          </a:bodyPr>
          <a:lstStyle/>
          <a:p>
            <a:pPr marL="360363" indent="-360363">
              <a:spcBef>
                <a:spcPts val="0"/>
              </a:spcBef>
              <a:buFont typeface="Georgia" pitchFamily="18" charset="0"/>
              <a:buAutoNum type="arabicPeriod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的電流只能往</a:t>
            </a:r>
            <a:r>
              <a:rPr lang="zh-TW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單一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方向流動，可以從陽極流向陰極，不能從陰極流向陽極，此種單向導電的特性通常稱為</a:t>
            </a:r>
            <a:r>
              <a:rPr lang="zh-TW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整流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Font typeface="Georgia" pitchFamily="18" charset="0"/>
              <a:buAutoNum type="arabicPeriod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順向流通時具有</a:t>
            </a:r>
            <a:r>
              <a:rPr lang="zh-TW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順向偏壓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，當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電流流過時，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輻射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出單色光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Font typeface="Georgia" pitchFamily="18" charset="0"/>
              <a:buAutoNum type="arabicPeriod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發出之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光線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波長、顏色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用的半導體</a:t>
            </a:r>
            <a:r>
              <a:rPr lang="zh-TW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材料</a:t>
            </a:r>
            <a:r>
              <a:rPr lang="zh-TW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種類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摻入的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元素雜質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有關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05116"/>
              </p:ext>
            </p:extLst>
          </p:nvPr>
        </p:nvGraphicFramePr>
        <p:xfrm>
          <a:off x="987510" y="4688257"/>
          <a:ext cx="6500814" cy="200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38"/>
                <a:gridCol w="1500188"/>
                <a:gridCol w="1500188"/>
                <a:gridCol w="2286000"/>
              </a:tblGrid>
              <a:tr h="4321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光線顏色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波長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ｎｍ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順向偏壓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(V)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物料種類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</a:tr>
              <a:tr h="4321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紅色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760~610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1.63~2.03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AlGaAs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GaAsP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</a:tr>
              <a:tr h="3802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綠色</a:t>
                      </a:r>
                      <a:endParaRPr lang="zh-TW" alt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570~500</a:t>
                      </a:r>
                      <a:endParaRPr lang="zh-TW" alt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1.9~4</a:t>
                      </a:r>
                      <a:endParaRPr lang="zh-TW" alt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AlGaInP</a:t>
                      </a:r>
                      <a:r>
                        <a:rPr lang="zh-TW" alt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GaP</a:t>
                      </a:r>
                      <a:endParaRPr lang="zh-TW" alt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</a:tr>
              <a:tr h="3802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藍色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500~450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2.48~3.7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InGaN</a:t>
                      </a:r>
                      <a:r>
                        <a:rPr lang="zh-TW" alt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ZnSe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</a:tr>
              <a:tr h="3802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紫色</a:t>
                      </a:r>
                      <a:endParaRPr lang="zh-TW" alt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450~380</a:t>
                      </a:r>
                      <a:endParaRPr lang="zh-TW" alt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2.76~4</a:t>
                      </a:r>
                      <a:endParaRPr lang="zh-TW" alt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InGaN</a:t>
                      </a:r>
                      <a:endParaRPr lang="zh-TW" alt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sp>
        <p:nvSpPr>
          <p:cNvPr id="1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燈特性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佳的資料\106下\MIT 第7期\學習單、PPT\圖檔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63" y="911845"/>
            <a:ext cx="31337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261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4777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dirty="0" smtClean="0">
                <a:solidFill>
                  <a:srgbClr val="7030A0"/>
                </a:solidFill>
              </a:rPr>
              <a:t>你吃麵它喊燙，風幫你吹涼</a:t>
            </a:r>
          </a:p>
        </p:txBody>
      </p:sp>
      <p:grpSp>
        <p:nvGrpSpPr>
          <p:cNvPr id="29699" name="群組 57"/>
          <p:cNvGrpSpPr>
            <a:grpSpLocks/>
          </p:cNvGrpSpPr>
          <p:nvPr/>
        </p:nvGrpSpPr>
        <p:grpSpPr bwMode="auto">
          <a:xfrm>
            <a:off x="2484338" y="2132856"/>
            <a:ext cx="4679950" cy="3600450"/>
            <a:chOff x="1621101" y="1609202"/>
            <a:chExt cx="5759211" cy="4772046"/>
          </a:xfrm>
        </p:grpSpPr>
        <p:sp>
          <p:nvSpPr>
            <p:cNvPr id="6" name="Shape 50"/>
            <p:cNvSpPr/>
            <p:nvPr/>
          </p:nvSpPr>
          <p:spPr>
            <a:xfrm>
              <a:off x="1623054" y="2208863"/>
              <a:ext cx="50598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7" name="Shape 54"/>
            <p:cNvSpPr/>
            <p:nvPr/>
          </p:nvSpPr>
          <p:spPr>
            <a:xfrm flipV="1">
              <a:off x="2558829" y="1632346"/>
              <a:ext cx="0" cy="34717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8" name="Shape 55"/>
            <p:cNvSpPr/>
            <p:nvPr/>
          </p:nvSpPr>
          <p:spPr>
            <a:xfrm flipV="1">
              <a:off x="2558829" y="2436103"/>
              <a:ext cx="0" cy="41239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9" name="Shape 56"/>
            <p:cNvSpPr/>
            <p:nvPr/>
          </p:nvSpPr>
          <p:spPr>
            <a:xfrm>
              <a:off x="2554922" y="1628138"/>
              <a:ext cx="431940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0" name="Shape 57"/>
            <p:cNvSpPr/>
            <p:nvPr/>
          </p:nvSpPr>
          <p:spPr>
            <a:xfrm>
              <a:off x="2558829" y="2848503"/>
              <a:ext cx="50598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1" name="Shape 61"/>
            <p:cNvSpPr/>
            <p:nvPr/>
          </p:nvSpPr>
          <p:spPr>
            <a:xfrm flipV="1">
              <a:off x="3490695" y="1628138"/>
              <a:ext cx="0" cy="100785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2" name="Shape 62"/>
            <p:cNvSpPr/>
            <p:nvPr/>
          </p:nvSpPr>
          <p:spPr>
            <a:xfrm flipV="1">
              <a:off x="3502417" y="3069431"/>
              <a:ext cx="0" cy="4334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3" name="Shape 63"/>
            <p:cNvSpPr/>
            <p:nvPr/>
          </p:nvSpPr>
          <p:spPr>
            <a:xfrm>
              <a:off x="3508278" y="3496558"/>
              <a:ext cx="50207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4" name="Shape 67"/>
            <p:cNvSpPr/>
            <p:nvPr/>
          </p:nvSpPr>
          <p:spPr>
            <a:xfrm flipV="1">
              <a:off x="4475309" y="1640762"/>
              <a:ext cx="0" cy="162013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5" name="Shape 71"/>
            <p:cNvSpPr/>
            <p:nvPr/>
          </p:nvSpPr>
          <p:spPr>
            <a:xfrm flipV="1">
              <a:off x="4485078" y="3717487"/>
              <a:ext cx="0" cy="5028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6" name="Shape 73"/>
            <p:cNvSpPr/>
            <p:nvPr/>
          </p:nvSpPr>
          <p:spPr>
            <a:xfrm flipV="1">
              <a:off x="5938556" y="1628138"/>
              <a:ext cx="0" cy="107939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7" name="Shape 85"/>
            <p:cNvSpPr/>
            <p:nvPr/>
          </p:nvSpPr>
          <p:spPr>
            <a:xfrm>
              <a:off x="6874329" y="1638659"/>
              <a:ext cx="0" cy="100574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8" name="Shape 89"/>
            <p:cNvSpPr/>
            <p:nvPr/>
          </p:nvSpPr>
          <p:spPr>
            <a:xfrm>
              <a:off x="6721948" y="2798005"/>
              <a:ext cx="30280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9" name="Shape 91"/>
            <p:cNvSpPr/>
            <p:nvPr/>
          </p:nvSpPr>
          <p:spPr>
            <a:xfrm>
              <a:off x="6874329" y="1632346"/>
              <a:ext cx="0" cy="118880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0" name="Shape 92"/>
            <p:cNvSpPr/>
            <p:nvPr/>
          </p:nvSpPr>
          <p:spPr>
            <a:xfrm>
              <a:off x="6157359" y="4220361"/>
              <a:ext cx="71697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1" name="Shape 93"/>
            <p:cNvSpPr/>
            <p:nvPr/>
          </p:nvSpPr>
          <p:spPr>
            <a:xfrm>
              <a:off x="5938556" y="3218820"/>
              <a:ext cx="0" cy="100995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2" name="Shape 94"/>
            <p:cNvSpPr/>
            <p:nvPr/>
          </p:nvSpPr>
          <p:spPr>
            <a:xfrm rot="5400000">
              <a:off x="4975700" y="4237193"/>
              <a:ext cx="648056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3" name="Shape 95"/>
            <p:cNvSpPr/>
            <p:nvPr/>
          </p:nvSpPr>
          <p:spPr>
            <a:xfrm>
              <a:off x="5309497" y="4220361"/>
              <a:ext cx="86349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4" name="Shape 96"/>
            <p:cNvSpPr/>
            <p:nvPr/>
          </p:nvSpPr>
          <p:spPr>
            <a:xfrm>
              <a:off x="4485078" y="4220361"/>
              <a:ext cx="64859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5" name="Shape 97"/>
            <p:cNvSpPr/>
            <p:nvPr/>
          </p:nvSpPr>
          <p:spPr>
            <a:xfrm flipH="1">
              <a:off x="5137580" y="4062555"/>
              <a:ext cx="5860" cy="34506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6" name="Shape 98"/>
            <p:cNvSpPr/>
            <p:nvPr/>
          </p:nvSpPr>
          <p:spPr>
            <a:xfrm flipH="1">
              <a:off x="1621101" y="2206760"/>
              <a:ext cx="0" cy="294991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7" name="Shape 99"/>
            <p:cNvSpPr/>
            <p:nvPr/>
          </p:nvSpPr>
          <p:spPr>
            <a:xfrm>
              <a:off x="1621101" y="5156675"/>
              <a:ext cx="128742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8" name="Shape 100"/>
            <p:cNvSpPr/>
            <p:nvPr/>
          </p:nvSpPr>
          <p:spPr>
            <a:xfrm flipV="1">
              <a:off x="2898755" y="4878937"/>
              <a:ext cx="466910" cy="2777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9" name="Shape 101"/>
            <p:cNvSpPr/>
            <p:nvPr/>
          </p:nvSpPr>
          <p:spPr>
            <a:xfrm>
              <a:off x="3410598" y="5156675"/>
              <a:ext cx="345787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0" name="Shape 103"/>
            <p:cNvSpPr/>
            <p:nvPr/>
          </p:nvSpPr>
          <p:spPr>
            <a:xfrm flipV="1">
              <a:off x="7198627" y="2713842"/>
              <a:ext cx="181685" cy="18095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grpSp>
          <p:nvGrpSpPr>
            <p:cNvPr id="29725" name="群組 110"/>
            <p:cNvGrpSpPr>
              <a:grpSpLocks/>
            </p:cNvGrpSpPr>
            <p:nvPr/>
          </p:nvGrpSpPr>
          <p:grpSpPr bwMode="auto">
            <a:xfrm>
              <a:off x="2135907" y="1938857"/>
              <a:ext cx="540000" cy="540000"/>
              <a:chOff x="395536" y="548680"/>
              <a:chExt cx="720000" cy="720000"/>
            </a:xfrm>
          </p:grpSpPr>
          <p:sp>
            <p:nvSpPr>
              <p:cNvPr id="56" name="橢圓 55"/>
              <p:cNvSpPr/>
              <p:nvPr/>
            </p:nvSpPr>
            <p:spPr>
              <a:xfrm>
                <a:off x="396795" y="549592"/>
                <a:ext cx="718925" cy="718192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7" name="Shape 51"/>
              <p:cNvSpPr/>
              <p:nvPr/>
            </p:nvSpPr>
            <p:spPr>
              <a:xfrm flipH="1">
                <a:off x="612992" y="622533"/>
                <a:ext cx="0" cy="57792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8" name="Shape 52"/>
              <p:cNvSpPr/>
              <p:nvPr/>
            </p:nvSpPr>
            <p:spPr>
              <a:xfrm flipV="1">
                <a:off x="612992" y="616922"/>
                <a:ext cx="349043" cy="22443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9" name="Shape 53"/>
              <p:cNvSpPr/>
              <p:nvPr/>
            </p:nvSpPr>
            <p:spPr>
              <a:xfrm>
                <a:off x="620807" y="978825"/>
                <a:ext cx="356857" cy="22162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60" name="Shape 50"/>
              <p:cNvSpPr/>
              <p:nvPr/>
            </p:nvSpPr>
            <p:spPr>
              <a:xfrm>
                <a:off x="396795" y="908688"/>
                <a:ext cx="21619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29726" name="群組 111"/>
            <p:cNvGrpSpPr>
              <a:grpSpLocks/>
            </p:cNvGrpSpPr>
            <p:nvPr/>
          </p:nvGrpSpPr>
          <p:grpSpPr bwMode="auto">
            <a:xfrm>
              <a:off x="3073951" y="2579614"/>
              <a:ext cx="540000" cy="540000"/>
              <a:chOff x="395536" y="548680"/>
              <a:chExt cx="720000" cy="720000"/>
            </a:xfrm>
          </p:grpSpPr>
          <p:sp>
            <p:nvSpPr>
              <p:cNvPr id="51" name="橢圓 50"/>
              <p:cNvSpPr/>
              <p:nvPr/>
            </p:nvSpPr>
            <p:spPr>
              <a:xfrm>
                <a:off x="396373" y="548102"/>
                <a:ext cx="718925" cy="720998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2" name="Shape 51"/>
              <p:cNvSpPr/>
              <p:nvPr/>
            </p:nvSpPr>
            <p:spPr>
              <a:xfrm flipH="1">
                <a:off x="612571" y="621044"/>
                <a:ext cx="0" cy="57792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3" name="Shape 52"/>
              <p:cNvSpPr/>
              <p:nvPr/>
            </p:nvSpPr>
            <p:spPr>
              <a:xfrm flipV="1">
                <a:off x="612571" y="615433"/>
                <a:ext cx="349043" cy="22163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4" name="Shape 53"/>
              <p:cNvSpPr/>
              <p:nvPr/>
            </p:nvSpPr>
            <p:spPr>
              <a:xfrm>
                <a:off x="620386" y="982946"/>
                <a:ext cx="356857" cy="21601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5" name="Shape 50"/>
              <p:cNvSpPr/>
              <p:nvPr/>
            </p:nvSpPr>
            <p:spPr>
              <a:xfrm>
                <a:off x="396373" y="907198"/>
                <a:ext cx="21619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29727" name="群組 117"/>
            <p:cNvGrpSpPr>
              <a:grpSpLocks/>
            </p:cNvGrpSpPr>
            <p:nvPr/>
          </p:nvGrpSpPr>
          <p:grpSpPr bwMode="auto">
            <a:xfrm>
              <a:off x="4018335" y="3220371"/>
              <a:ext cx="576000" cy="540000"/>
              <a:chOff x="395536" y="548680"/>
              <a:chExt cx="720000" cy="720000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395325" y="546612"/>
                <a:ext cx="720391" cy="718192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47" name="Shape 51"/>
              <p:cNvSpPr/>
              <p:nvPr/>
            </p:nvSpPr>
            <p:spPr>
              <a:xfrm flipH="1">
                <a:off x="610221" y="622360"/>
                <a:ext cx="0" cy="57511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8" name="Shape 52"/>
              <p:cNvSpPr/>
              <p:nvPr/>
            </p:nvSpPr>
            <p:spPr>
              <a:xfrm flipV="1">
                <a:off x="610221" y="613943"/>
                <a:ext cx="351648" cy="22443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9" name="Shape 53"/>
              <p:cNvSpPr/>
              <p:nvPr/>
            </p:nvSpPr>
            <p:spPr>
              <a:xfrm>
                <a:off x="619989" y="981456"/>
                <a:ext cx="358975" cy="21601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395325" y="905708"/>
                <a:ext cx="21489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pic>
          <p:nvPicPr>
            <p:cNvPr id="29728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66124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872" y="530120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Shape 103"/>
            <p:cNvSpPr/>
            <p:nvPr/>
          </p:nvSpPr>
          <p:spPr>
            <a:xfrm flipV="1">
              <a:off x="7165416" y="2602326"/>
              <a:ext cx="181684" cy="18515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7" name="Shape 91"/>
            <p:cNvSpPr/>
            <p:nvPr/>
          </p:nvSpPr>
          <p:spPr>
            <a:xfrm>
              <a:off x="6872376" y="3107305"/>
              <a:ext cx="0" cy="20514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868226" y="2707530"/>
              <a:ext cx="144566" cy="502874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39" name="流程圖: 人工作業 38"/>
            <p:cNvSpPr/>
            <p:nvPr/>
          </p:nvSpPr>
          <p:spPr>
            <a:xfrm rot="5400000">
              <a:off x="5921707" y="2861737"/>
              <a:ext cx="361901" cy="179731"/>
            </a:xfrm>
            <a:prstGeom prst="flowChartManualOperation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895576" y="2646511"/>
              <a:ext cx="70330" cy="279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-</a:t>
              </a:r>
              <a:endParaRPr kumimoji="0" lang="zh-TW" altLang="en-US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5876040" y="2997893"/>
              <a:ext cx="70330" cy="21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+</a:t>
              </a:r>
              <a:endParaRPr kumimoji="0" lang="zh-TW" altLang="en-US" sz="140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061632" y="2469769"/>
              <a:ext cx="361417" cy="28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Helvetica" pitchFamily="34" charset="0"/>
                </a:rPr>
                <a:t>BZ</a:t>
              </a:r>
              <a:endParaRPr kumimoji="0" lang="zh-TW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itchFamily="34" charset="0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6731717" y="2810629"/>
              <a:ext cx="289133" cy="288259"/>
            </a:xfrm>
            <a:prstGeom prst="triangl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3471159" y="1609202"/>
              <a:ext cx="37119" cy="35769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4453820" y="1611305"/>
              <a:ext cx="35165" cy="39978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5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32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3621" y="1628800"/>
            <a:ext cx="3430587" cy="4572000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試想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>
            <a:spLocks noGrp="1"/>
          </p:cNvSpPr>
          <p:nvPr>
            <p:ph sz="quarter" idx="1"/>
          </p:nvPr>
        </p:nvSpPr>
        <p:spPr>
          <a:xfrm>
            <a:off x="489903" y="1537335"/>
            <a:ext cx="8504237" cy="4346575"/>
          </a:xfrm>
        </p:spPr>
        <p:txBody>
          <a:bodyPr>
            <a:normAutofit/>
          </a:bodyPr>
          <a:lstStyle/>
          <a:p>
            <a:r>
              <a:rPr lang="zh-TW" altLang="en-US" sz="3000" dirty="0" smtClean="0"/>
              <a:t>完成「當人被電，蜂鳴器會幫你叫」的電路</a:t>
            </a:r>
            <a:endParaRPr lang="en-US" altLang="zh-TW" sz="3000" dirty="0" smtClean="0"/>
          </a:p>
          <a:p>
            <a:r>
              <a:rPr lang="zh-TW" altLang="en-US" sz="3000" dirty="0" smtClean="0"/>
              <a:t>與風力發電機結合</a:t>
            </a:r>
          </a:p>
        </p:txBody>
      </p:sp>
      <p:grpSp>
        <p:nvGrpSpPr>
          <p:cNvPr id="31748" name="群組 57"/>
          <p:cNvGrpSpPr>
            <a:grpSpLocks/>
          </p:cNvGrpSpPr>
          <p:nvPr/>
        </p:nvGrpSpPr>
        <p:grpSpPr bwMode="auto">
          <a:xfrm>
            <a:off x="2843213" y="2997200"/>
            <a:ext cx="4338637" cy="3267075"/>
            <a:chOff x="1621101" y="1609202"/>
            <a:chExt cx="5759211" cy="4772046"/>
          </a:xfrm>
        </p:grpSpPr>
        <p:sp>
          <p:nvSpPr>
            <p:cNvPr id="6" name="Shape 50"/>
            <p:cNvSpPr/>
            <p:nvPr/>
          </p:nvSpPr>
          <p:spPr>
            <a:xfrm>
              <a:off x="1625316" y="2209766"/>
              <a:ext cx="50364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7" name="Shape 54"/>
            <p:cNvSpPr/>
            <p:nvPr/>
          </p:nvSpPr>
          <p:spPr>
            <a:xfrm flipV="1">
              <a:off x="2558842" y="1632390"/>
              <a:ext cx="0" cy="34781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8" name="Shape 55"/>
            <p:cNvSpPr/>
            <p:nvPr/>
          </p:nvSpPr>
          <p:spPr>
            <a:xfrm flipV="1">
              <a:off x="2558842" y="2434687"/>
              <a:ext cx="0" cy="41274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9" name="Shape 56"/>
            <p:cNvSpPr/>
            <p:nvPr/>
          </p:nvSpPr>
          <p:spPr>
            <a:xfrm>
              <a:off x="2554628" y="1625434"/>
              <a:ext cx="431993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0" name="Shape 57"/>
            <p:cNvSpPr/>
            <p:nvPr/>
          </p:nvSpPr>
          <p:spPr>
            <a:xfrm>
              <a:off x="2558842" y="2847430"/>
              <a:ext cx="50574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1" name="Shape 61"/>
            <p:cNvSpPr/>
            <p:nvPr/>
          </p:nvSpPr>
          <p:spPr>
            <a:xfrm flipV="1">
              <a:off x="3492371" y="1625434"/>
              <a:ext cx="0" cy="101098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2" name="Shape 62"/>
            <p:cNvSpPr/>
            <p:nvPr/>
          </p:nvSpPr>
          <p:spPr>
            <a:xfrm flipV="1">
              <a:off x="3500800" y="3070032"/>
              <a:ext cx="0" cy="43361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3" name="Shape 63"/>
            <p:cNvSpPr/>
            <p:nvPr/>
          </p:nvSpPr>
          <p:spPr>
            <a:xfrm>
              <a:off x="3509229" y="3496688"/>
              <a:ext cx="50153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4" name="Shape 67"/>
            <p:cNvSpPr/>
            <p:nvPr/>
          </p:nvSpPr>
          <p:spPr>
            <a:xfrm flipV="1">
              <a:off x="4476472" y="1641665"/>
              <a:ext cx="0" cy="16185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5" name="Shape 71"/>
            <p:cNvSpPr/>
            <p:nvPr/>
          </p:nvSpPr>
          <p:spPr>
            <a:xfrm flipV="1">
              <a:off x="4484902" y="3716972"/>
              <a:ext cx="0" cy="5031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6" name="Shape 73"/>
            <p:cNvSpPr/>
            <p:nvPr/>
          </p:nvSpPr>
          <p:spPr>
            <a:xfrm flipV="1">
              <a:off x="5938929" y="1625434"/>
              <a:ext cx="0" cy="108286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7" name="Shape 85"/>
            <p:cNvSpPr/>
            <p:nvPr/>
          </p:nvSpPr>
          <p:spPr>
            <a:xfrm>
              <a:off x="6874563" y="1637027"/>
              <a:ext cx="0" cy="10063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8" name="Shape 89"/>
            <p:cNvSpPr/>
            <p:nvPr/>
          </p:nvSpPr>
          <p:spPr>
            <a:xfrm>
              <a:off x="6722839" y="2798736"/>
              <a:ext cx="3013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9" name="Shape 91"/>
            <p:cNvSpPr/>
            <p:nvPr/>
          </p:nvSpPr>
          <p:spPr>
            <a:xfrm>
              <a:off x="6874563" y="1632390"/>
              <a:ext cx="0" cy="118953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0" name="Shape 92"/>
            <p:cNvSpPr/>
            <p:nvPr/>
          </p:nvSpPr>
          <p:spPr>
            <a:xfrm>
              <a:off x="6155980" y="4220147"/>
              <a:ext cx="71858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1" name="Shape 93"/>
            <p:cNvSpPr/>
            <p:nvPr/>
          </p:nvSpPr>
          <p:spPr>
            <a:xfrm>
              <a:off x="5938929" y="3218434"/>
              <a:ext cx="0" cy="101098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2" name="Shape 94"/>
            <p:cNvSpPr/>
            <p:nvPr/>
          </p:nvSpPr>
          <p:spPr>
            <a:xfrm rot="5400000">
              <a:off x="4978111" y="4238698"/>
              <a:ext cx="644620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3" name="Shape 95"/>
            <p:cNvSpPr/>
            <p:nvPr/>
          </p:nvSpPr>
          <p:spPr>
            <a:xfrm>
              <a:off x="5310957" y="4220147"/>
              <a:ext cx="86188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4" name="Shape 96"/>
            <p:cNvSpPr/>
            <p:nvPr/>
          </p:nvSpPr>
          <p:spPr>
            <a:xfrm>
              <a:off x="4484902" y="4220147"/>
              <a:ext cx="64693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5" name="Shape 97"/>
            <p:cNvSpPr/>
            <p:nvPr/>
          </p:nvSpPr>
          <p:spPr>
            <a:xfrm flipH="1">
              <a:off x="5138160" y="4062470"/>
              <a:ext cx="6323" cy="3454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6" name="Shape 98"/>
            <p:cNvSpPr/>
            <p:nvPr/>
          </p:nvSpPr>
          <p:spPr>
            <a:xfrm flipH="1">
              <a:off x="1621101" y="2207447"/>
              <a:ext cx="0" cy="294948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7" name="Shape 99"/>
            <p:cNvSpPr/>
            <p:nvPr/>
          </p:nvSpPr>
          <p:spPr>
            <a:xfrm>
              <a:off x="1621101" y="5156933"/>
              <a:ext cx="128755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8" name="Shape 100"/>
            <p:cNvSpPr/>
            <p:nvPr/>
          </p:nvSpPr>
          <p:spPr>
            <a:xfrm flipV="1">
              <a:off x="2898116" y="4878680"/>
              <a:ext cx="467817" cy="27825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9" name="Shape 101"/>
            <p:cNvSpPr/>
            <p:nvPr/>
          </p:nvSpPr>
          <p:spPr>
            <a:xfrm>
              <a:off x="3410186" y="5156933"/>
              <a:ext cx="345805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0" name="Shape 103"/>
            <p:cNvSpPr/>
            <p:nvPr/>
          </p:nvSpPr>
          <p:spPr>
            <a:xfrm flipV="1">
              <a:off x="7199085" y="2712941"/>
              <a:ext cx="181227" cy="18086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grpSp>
          <p:nvGrpSpPr>
            <p:cNvPr id="31774" name="群組 110"/>
            <p:cNvGrpSpPr>
              <a:grpSpLocks/>
            </p:cNvGrpSpPr>
            <p:nvPr/>
          </p:nvGrpSpPr>
          <p:grpSpPr bwMode="auto">
            <a:xfrm>
              <a:off x="2135907" y="1938857"/>
              <a:ext cx="540000" cy="540000"/>
              <a:chOff x="395536" y="548680"/>
              <a:chExt cx="720000" cy="720000"/>
            </a:xfrm>
          </p:grpSpPr>
          <p:sp>
            <p:nvSpPr>
              <p:cNvPr id="56" name="橢圓 55"/>
              <p:cNvSpPr/>
              <p:nvPr/>
            </p:nvSpPr>
            <p:spPr>
              <a:xfrm>
                <a:off x="394699" y="548162"/>
                <a:ext cx="722096" cy="720368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7" name="Shape 51"/>
              <p:cNvSpPr/>
              <p:nvPr/>
            </p:nvSpPr>
            <p:spPr>
              <a:xfrm flipH="1">
                <a:off x="611046" y="625456"/>
                <a:ext cx="0" cy="57505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8" name="Shape 52"/>
              <p:cNvSpPr/>
              <p:nvPr/>
            </p:nvSpPr>
            <p:spPr>
              <a:xfrm flipV="1">
                <a:off x="611046" y="616179"/>
                <a:ext cx="351215" cy="22569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9" name="Shape 53"/>
              <p:cNvSpPr/>
              <p:nvPr/>
            </p:nvSpPr>
            <p:spPr>
              <a:xfrm>
                <a:off x="616665" y="977910"/>
                <a:ext cx="356835" cy="2226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60" name="Shape 50"/>
              <p:cNvSpPr/>
              <p:nvPr/>
            </p:nvSpPr>
            <p:spPr>
              <a:xfrm>
                <a:off x="394699" y="909892"/>
                <a:ext cx="216347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31775" name="群組 111"/>
            <p:cNvGrpSpPr>
              <a:grpSpLocks/>
            </p:cNvGrpSpPr>
            <p:nvPr/>
          </p:nvGrpSpPr>
          <p:grpSpPr bwMode="auto">
            <a:xfrm>
              <a:off x="3073951" y="2579614"/>
              <a:ext cx="540000" cy="540000"/>
              <a:chOff x="395536" y="548680"/>
              <a:chExt cx="720000" cy="720000"/>
            </a:xfrm>
          </p:grpSpPr>
          <p:sp>
            <p:nvSpPr>
              <p:cNvPr id="51" name="橢圓 50"/>
              <p:cNvSpPr/>
              <p:nvPr/>
            </p:nvSpPr>
            <p:spPr>
              <a:xfrm>
                <a:off x="397106" y="550222"/>
                <a:ext cx="719287" cy="717275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2" name="Shape 51"/>
              <p:cNvSpPr/>
              <p:nvPr/>
            </p:nvSpPr>
            <p:spPr>
              <a:xfrm flipH="1">
                <a:off x="610644" y="621331"/>
                <a:ext cx="0" cy="578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3" name="Shape 52"/>
              <p:cNvSpPr/>
              <p:nvPr/>
            </p:nvSpPr>
            <p:spPr>
              <a:xfrm flipV="1">
                <a:off x="610644" y="618240"/>
                <a:ext cx="351213" cy="2226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4" name="Shape 53"/>
              <p:cNvSpPr/>
              <p:nvPr/>
            </p:nvSpPr>
            <p:spPr>
              <a:xfrm>
                <a:off x="619072" y="983061"/>
                <a:ext cx="359643" cy="21641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5" name="Shape 50"/>
              <p:cNvSpPr/>
              <p:nvPr/>
            </p:nvSpPr>
            <p:spPr>
              <a:xfrm>
                <a:off x="397106" y="908860"/>
                <a:ext cx="2135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31776" name="群組 117"/>
            <p:cNvGrpSpPr>
              <a:grpSpLocks/>
            </p:cNvGrpSpPr>
            <p:nvPr/>
          </p:nvGrpSpPr>
          <p:grpSpPr bwMode="auto">
            <a:xfrm>
              <a:off x="4018335" y="3220371"/>
              <a:ext cx="576000" cy="540000"/>
              <a:chOff x="395536" y="548680"/>
              <a:chExt cx="720000" cy="720000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396608" y="546098"/>
                <a:ext cx="719111" cy="720368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47" name="Shape 51"/>
              <p:cNvSpPr/>
              <p:nvPr/>
            </p:nvSpPr>
            <p:spPr>
              <a:xfrm flipH="1">
                <a:off x="609970" y="623391"/>
                <a:ext cx="0" cy="57196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8" name="Shape 52"/>
              <p:cNvSpPr/>
              <p:nvPr/>
            </p:nvSpPr>
            <p:spPr>
              <a:xfrm flipV="1">
                <a:off x="609970" y="614115"/>
                <a:ext cx="350337" cy="2226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9" name="Shape 53"/>
              <p:cNvSpPr/>
              <p:nvPr/>
            </p:nvSpPr>
            <p:spPr>
              <a:xfrm>
                <a:off x="620506" y="982029"/>
                <a:ext cx="358239" cy="2133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396608" y="907828"/>
                <a:ext cx="213362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pic>
          <p:nvPicPr>
            <p:cNvPr id="31777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66124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8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872" y="530120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Shape 103"/>
            <p:cNvSpPr/>
            <p:nvPr/>
          </p:nvSpPr>
          <p:spPr>
            <a:xfrm flipV="1">
              <a:off x="7163262" y="2601639"/>
              <a:ext cx="183333" cy="185502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7" name="Shape 91"/>
            <p:cNvSpPr/>
            <p:nvPr/>
          </p:nvSpPr>
          <p:spPr>
            <a:xfrm>
              <a:off x="6872457" y="3107133"/>
              <a:ext cx="0" cy="205212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869389" y="2708303"/>
              <a:ext cx="143295" cy="503176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39" name="流程圖: 人工作業 38"/>
            <p:cNvSpPr/>
            <p:nvPr/>
          </p:nvSpPr>
          <p:spPr>
            <a:xfrm rot="5400000">
              <a:off x="5922434" y="2861161"/>
              <a:ext cx="361729" cy="181227"/>
            </a:xfrm>
            <a:prstGeom prst="flowChartManualOperation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894676" y="2645697"/>
              <a:ext cx="71648" cy="280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-</a:t>
              </a:r>
              <a:endParaRPr kumimoji="0" lang="zh-TW" altLang="en-US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5875710" y="3000469"/>
              <a:ext cx="69541" cy="215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+</a:t>
              </a:r>
              <a:endParaRPr kumimoji="0" lang="zh-TW" altLang="en-US" sz="140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063259" y="2469470"/>
              <a:ext cx="360345" cy="314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Helvetica" pitchFamily="34" charset="0"/>
                </a:rPr>
                <a:t>BZ</a:t>
              </a:r>
              <a:endParaRPr kumimoji="0" lang="zh-TW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itchFamily="34" charset="0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6731268" y="2810329"/>
              <a:ext cx="288699" cy="287529"/>
            </a:xfrm>
            <a:prstGeom prst="triangl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3471298" y="1609202"/>
              <a:ext cx="37931" cy="34782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4453293" y="1611522"/>
              <a:ext cx="35823" cy="39419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</p:grpSp>
      <p:sp>
        <p:nvSpPr>
          <p:cNvPr id="61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實驗大綱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內容版面配置區 2"/>
          <p:cNvSpPr>
            <a:spLocks noGrp="1"/>
          </p:cNvSpPr>
          <p:nvPr>
            <p:ph sz="quarter" idx="1"/>
          </p:nvPr>
        </p:nvSpPr>
        <p:spPr>
          <a:xfrm>
            <a:off x="475108" y="1620203"/>
            <a:ext cx="8504238" cy="4398962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蜂鳴器、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BJT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電晶體 </a:t>
            </a:r>
            <a:r>
              <a:rPr lang="en-US" altLang="zh-TW" sz="3000" dirty="0" smtClean="0">
                <a:latin typeface="微軟正黑體"/>
                <a:ea typeface="微軟正黑體"/>
                <a:cs typeface="Times New Roman" panose="02020603050405020304" pitchFamily="18" charset="0"/>
              </a:rPr>
              <a:t>x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發光二極體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9V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電池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含專用接頭電線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麵包板、電線盒、三用電表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發電機、剪刀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銲槍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已製作好之扇葉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7030A0"/>
                </a:solidFill>
              </a:rPr>
              <a:t>實驗器材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內容版面配置區 2"/>
          <p:cNvSpPr>
            <a:spLocks noGrp="1"/>
          </p:cNvSpPr>
          <p:nvPr>
            <p:ph sz="quarter" idx="1"/>
          </p:nvPr>
        </p:nvSpPr>
        <p:spPr>
          <a:xfrm>
            <a:off x="486538" y="1527175"/>
            <a:ext cx="8504238" cy="4572000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雙極性電晶體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(bipolar junction transistor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BJT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依結構區分，有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型及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型兩種</a:t>
            </a:r>
          </a:p>
        </p:txBody>
      </p:sp>
      <p:pic>
        <p:nvPicPr>
          <p:cNvPr id="33796" name="Picture 4" descr="http://upload.wikimedia.org/wikipedia/commons/thumb/c/cb/BJT_NPN_symbol_%28case%29.svg/100px-BJT_NPN_symbol_%28case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3659188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矩形 8"/>
          <p:cNvSpPr>
            <a:spLocks noChangeArrowheads="1"/>
          </p:cNvSpPr>
          <p:nvPr/>
        </p:nvSpPr>
        <p:spPr bwMode="auto">
          <a:xfrm>
            <a:off x="436374" y="4508500"/>
            <a:ext cx="9909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Base </a:t>
            </a:r>
          </a:p>
          <a:p>
            <a:pPr algn="ctr" eaLnBrk="1" hangingPunct="1"/>
            <a:r>
              <a:rPr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基極</a:t>
            </a:r>
            <a:endParaRPr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798" name="文字方塊 6"/>
          <p:cNvSpPr txBox="1">
            <a:spLocks noChangeArrowheads="1"/>
          </p:cNvSpPr>
          <p:nvPr/>
        </p:nvSpPr>
        <p:spPr bwMode="auto">
          <a:xfrm>
            <a:off x="3868738" y="5768975"/>
            <a:ext cx="1476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Emitter</a:t>
            </a:r>
          </a:p>
          <a:p>
            <a:pPr algn="ctr" eaLnBrk="1" hangingPunct="1"/>
            <a:r>
              <a:rPr lang="zh-TW" altLang="en-US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射極</a:t>
            </a:r>
          </a:p>
        </p:txBody>
      </p:sp>
      <p:sp>
        <p:nvSpPr>
          <p:cNvPr id="33799" name="矩形 7"/>
          <p:cNvSpPr>
            <a:spLocks noChangeArrowheads="1"/>
          </p:cNvSpPr>
          <p:nvPr/>
        </p:nvSpPr>
        <p:spPr bwMode="auto">
          <a:xfrm>
            <a:off x="2217738" y="2781300"/>
            <a:ext cx="2146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Collector</a:t>
            </a:r>
          </a:p>
          <a:p>
            <a:pPr algn="ctr" eaLnBrk="1" hangingPunct="1"/>
            <a:r>
              <a:rPr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集極</a:t>
            </a:r>
            <a:endParaRPr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3800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9"/>
          <a:stretch>
            <a:fillRect/>
          </a:stretch>
        </p:blipFill>
        <p:spPr bwMode="auto">
          <a:xfrm>
            <a:off x="5399088" y="2979738"/>
            <a:ext cx="370205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矩形 10"/>
          <p:cNvSpPr>
            <a:spLocks noChangeArrowheads="1"/>
          </p:cNvSpPr>
          <p:nvPr/>
        </p:nvSpPr>
        <p:spPr bwMode="auto">
          <a:xfrm>
            <a:off x="6480175" y="2754313"/>
            <a:ext cx="2135188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Collector</a:t>
            </a:r>
          </a:p>
          <a:p>
            <a:pPr algn="ctr" eaLnBrk="1" hangingPunct="1"/>
            <a:r>
              <a:rPr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集極</a:t>
            </a:r>
            <a:endParaRPr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802" name="矩形 9"/>
          <p:cNvSpPr>
            <a:spLocks noChangeArrowheads="1"/>
          </p:cNvSpPr>
          <p:nvPr/>
        </p:nvSpPr>
        <p:spPr bwMode="auto">
          <a:xfrm>
            <a:off x="5071081" y="2597671"/>
            <a:ext cx="990976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Base </a:t>
            </a:r>
          </a:p>
          <a:p>
            <a:pPr algn="ctr" eaLnBrk="1" hangingPunct="1"/>
            <a:r>
              <a:rPr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基極</a:t>
            </a:r>
            <a:endParaRPr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24513" y="5543550"/>
            <a:ext cx="1476375" cy="95408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6000">
                <a:schemeClr val="bg1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Emitter</a:t>
            </a:r>
          </a:p>
          <a:p>
            <a:pPr algn="ctr">
              <a:defRPr/>
            </a:pPr>
            <a:r>
              <a:rPr lang="zh-TW" altLang="en-US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射極</a:t>
            </a: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429000"/>
            <a:ext cx="22955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電晶體簡介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7030A0"/>
                </a:solidFill>
              </a:rPr>
              <a:t>為何發展綠色能源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502920" y="1429916"/>
            <a:ext cx="8229600" cy="548861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000" dirty="0" smtClean="0"/>
              <a:t>石化燃料的汙染</a:t>
            </a:r>
            <a:endParaRPr lang="en-US" altLang="zh-TW" sz="3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000" dirty="0" smtClean="0"/>
              <a:t>    ─</a:t>
            </a:r>
            <a:r>
              <a:rPr lang="en-US" altLang="zh-TW" sz="3000" dirty="0" smtClean="0"/>
              <a:t> </a:t>
            </a:r>
            <a:r>
              <a:rPr lang="zh-TW" altLang="en-US" sz="3000" dirty="0" smtClean="0"/>
              <a:t>氣候變化</a:t>
            </a:r>
            <a:endParaRPr lang="en-US" altLang="zh-TW" sz="3000" dirty="0" smtClean="0"/>
          </a:p>
          <a:p>
            <a:pPr>
              <a:buNone/>
            </a:pPr>
            <a:r>
              <a:rPr lang="en-US" altLang="zh-TW" sz="3000" dirty="0" smtClean="0"/>
              <a:t>    </a:t>
            </a:r>
            <a:r>
              <a:rPr lang="zh-TW" altLang="en-US" sz="3000" dirty="0"/>
              <a:t>─</a:t>
            </a:r>
            <a:r>
              <a:rPr lang="en-US" altLang="zh-TW" sz="3000" dirty="0" smtClean="0"/>
              <a:t> </a:t>
            </a:r>
            <a:r>
              <a:rPr lang="zh-TW" altLang="en-US" sz="3000" dirty="0" smtClean="0"/>
              <a:t>自然界的反噬</a:t>
            </a:r>
            <a:endParaRPr lang="en-US" altLang="zh-TW" sz="3000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altLang="zh-TW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圖片來源：</a:t>
            </a:r>
            <a:r>
              <a:rPr lang="en-US" altLang="zh-TW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TW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goo.gl</a:t>
            </a:r>
            <a:r>
              <a:rPr lang="en-US" altLang="zh-TW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BhZxdg</a:t>
            </a:r>
            <a:endParaRPr lang="en-US" altLang="zh-TW" sz="15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世界銀行組織：「二十一世紀的戰爭會是爭奪水源的戰爭」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buFont typeface="Wingdings 2" pitchFamily="18" charset="2"/>
              <a:buNone/>
            </a:pPr>
            <a:endParaRPr lang="zh-TW" altLang="en-US" sz="15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49" y="1471613"/>
            <a:ext cx="230346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24" y="1544638"/>
            <a:ext cx="24542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內容版面配置區 3"/>
          <p:cNvSpPr>
            <a:spLocks noGrp="1"/>
          </p:cNvSpPr>
          <p:nvPr>
            <p:ph sz="quarter" idx="1"/>
          </p:nvPr>
        </p:nvSpPr>
        <p:spPr>
          <a:xfrm>
            <a:off x="479425" y="1449388"/>
            <a:ext cx="7826375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達靈頓結構：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1953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年由貝爾實驗室工程師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Sidney Darlington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發明，亦稱為高電流增益放大器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將多個晶體共同接在一個集極的作法（共集極），此結構提供一個比結構中任意單一個雙極性電晶體</a:t>
            </a:r>
            <a:r>
              <a:rPr lang="zh-TW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高很多的電流增益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達靈頓電路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k1154\Desktop\未命名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39" y="3501008"/>
            <a:ext cx="1752600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8" descr="DSC03361.JPG"/>
          <p:cNvPicPr>
            <a:picLocks noChangeAspect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194769"/>
            <a:ext cx="33147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字方塊 26"/>
          <p:cNvSpPr txBox="1">
            <a:spLocks noChangeArrowheads="1"/>
          </p:cNvSpPr>
          <p:nvPr/>
        </p:nvSpPr>
        <p:spPr bwMode="auto">
          <a:xfrm>
            <a:off x="5580063" y="2277194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蜂鳴器</a:t>
            </a:r>
          </a:p>
        </p:txBody>
      </p:sp>
      <p:grpSp>
        <p:nvGrpSpPr>
          <p:cNvPr id="35845" name="群組 155"/>
          <p:cNvGrpSpPr>
            <a:grpSpLocks/>
          </p:cNvGrpSpPr>
          <p:nvPr/>
        </p:nvGrpSpPr>
        <p:grpSpPr bwMode="auto">
          <a:xfrm>
            <a:off x="611188" y="1916832"/>
            <a:ext cx="5284787" cy="3217862"/>
            <a:chOff x="656565" y="1448780"/>
            <a:chExt cx="5285396" cy="3218418"/>
          </a:xfrm>
        </p:grpSpPr>
        <p:sp>
          <p:nvSpPr>
            <p:cNvPr id="35848" name="文字方塊 2"/>
            <p:cNvSpPr txBox="1">
              <a:spLocks noChangeArrowheads="1"/>
            </p:cNvSpPr>
            <p:nvPr/>
          </p:nvSpPr>
          <p:spPr bwMode="auto">
            <a:xfrm>
              <a:off x="1016605" y="1448780"/>
              <a:ext cx="454022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C1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49" name="文字方塊 10"/>
            <p:cNvSpPr txBox="1">
              <a:spLocks noChangeArrowheads="1"/>
            </p:cNvSpPr>
            <p:nvPr/>
          </p:nvSpPr>
          <p:spPr bwMode="auto">
            <a:xfrm>
              <a:off x="656565" y="1988840"/>
              <a:ext cx="466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B1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0" name="文字方塊 11"/>
            <p:cNvSpPr txBox="1">
              <a:spLocks noChangeArrowheads="1"/>
            </p:cNvSpPr>
            <p:nvPr/>
          </p:nvSpPr>
          <p:spPr bwMode="auto">
            <a:xfrm>
              <a:off x="1061610" y="2303875"/>
              <a:ext cx="441197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E1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1" name="文字方塊 12"/>
            <p:cNvSpPr txBox="1">
              <a:spLocks noChangeArrowheads="1"/>
            </p:cNvSpPr>
            <p:nvPr/>
          </p:nvSpPr>
          <p:spPr bwMode="auto">
            <a:xfrm>
              <a:off x="1961710" y="1988840"/>
              <a:ext cx="454022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C2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2" name="文字方塊 13"/>
            <p:cNvSpPr txBox="1">
              <a:spLocks noChangeArrowheads="1"/>
            </p:cNvSpPr>
            <p:nvPr/>
          </p:nvSpPr>
          <p:spPr bwMode="auto">
            <a:xfrm>
              <a:off x="1601670" y="2573905"/>
              <a:ext cx="466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B2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3" name="文字方塊 14"/>
            <p:cNvSpPr txBox="1">
              <a:spLocks noChangeArrowheads="1"/>
            </p:cNvSpPr>
            <p:nvPr/>
          </p:nvSpPr>
          <p:spPr bwMode="auto">
            <a:xfrm>
              <a:off x="2006715" y="2843935"/>
              <a:ext cx="441197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E2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4" name="文字方塊 15"/>
            <p:cNvSpPr txBox="1">
              <a:spLocks noChangeArrowheads="1"/>
            </p:cNvSpPr>
            <p:nvPr/>
          </p:nvSpPr>
          <p:spPr bwMode="auto">
            <a:xfrm>
              <a:off x="2861810" y="2573905"/>
              <a:ext cx="454022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C3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5" name="文字方塊 16"/>
            <p:cNvSpPr txBox="1">
              <a:spLocks noChangeArrowheads="1"/>
            </p:cNvSpPr>
            <p:nvPr/>
          </p:nvSpPr>
          <p:spPr bwMode="auto">
            <a:xfrm>
              <a:off x="2530475" y="3159125"/>
              <a:ext cx="466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B3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6" name="文字方塊 17"/>
            <p:cNvSpPr txBox="1">
              <a:spLocks noChangeArrowheads="1"/>
            </p:cNvSpPr>
            <p:nvPr/>
          </p:nvSpPr>
          <p:spPr bwMode="auto">
            <a:xfrm>
              <a:off x="2861810" y="3474005"/>
              <a:ext cx="441197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E3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7" name="文字方塊 3"/>
            <p:cNvSpPr txBox="1">
              <a:spLocks noChangeArrowheads="1"/>
            </p:cNvSpPr>
            <p:nvPr/>
          </p:nvSpPr>
          <p:spPr bwMode="auto">
            <a:xfrm>
              <a:off x="3626895" y="3879050"/>
              <a:ext cx="781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-      +</a:t>
              </a:r>
              <a:endParaRPr lang="zh-TW" altLang="en-US"/>
            </a:p>
          </p:txBody>
        </p:sp>
        <p:grpSp>
          <p:nvGrpSpPr>
            <p:cNvPr id="35858" name="群組 85"/>
            <p:cNvGrpSpPr>
              <a:grpSpLocks/>
            </p:cNvGrpSpPr>
            <p:nvPr/>
          </p:nvGrpSpPr>
          <p:grpSpPr bwMode="auto">
            <a:xfrm>
              <a:off x="701020" y="1493237"/>
              <a:ext cx="5240941" cy="3173961"/>
              <a:chOff x="342350" y="240752"/>
              <a:chExt cx="5240941" cy="3173961"/>
            </a:xfrm>
          </p:grpSpPr>
          <p:grpSp>
            <p:nvGrpSpPr>
              <p:cNvPr id="35859" name="群組 75"/>
              <p:cNvGrpSpPr>
                <a:grpSpLocks/>
              </p:cNvGrpSpPr>
              <p:nvPr/>
            </p:nvGrpSpPr>
            <p:grpSpPr bwMode="auto">
              <a:xfrm>
                <a:off x="5078408" y="1037816"/>
                <a:ext cx="504883" cy="666865"/>
                <a:chOff x="4217930" y="1010636"/>
                <a:chExt cx="504883" cy="666865"/>
              </a:xfrm>
            </p:grpSpPr>
            <p:sp>
              <p:nvSpPr>
                <p:cNvPr id="148" name="矩形 147"/>
                <p:cNvSpPr/>
                <p:nvPr/>
              </p:nvSpPr>
              <p:spPr bwMode="auto">
                <a:xfrm>
                  <a:off x="4217930" y="1223398"/>
                  <a:ext cx="131778" cy="450928"/>
                </a:xfrm>
                <a:prstGeom prst="rect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49" name="流程圖: 人工作業 148"/>
                <p:cNvSpPr/>
                <p:nvPr/>
              </p:nvSpPr>
              <p:spPr bwMode="auto">
                <a:xfrm rot="5400000">
                  <a:off x="4270315" y="1359951"/>
                  <a:ext cx="322318" cy="163531"/>
                </a:xfrm>
                <a:prstGeom prst="flowChartManualOperation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0" name="文字方塊 149"/>
                <p:cNvSpPr txBox="1"/>
                <p:nvPr/>
              </p:nvSpPr>
              <p:spPr bwMode="auto">
                <a:xfrm>
                  <a:off x="4241746" y="1169413"/>
                  <a:ext cx="65094" cy="2476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mtClean="0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rPr>
                    <a:t>-</a:t>
                  </a:r>
                  <a:endParaRPr kumimoji="0" lang="zh-TW" altLang="en-US" smtClean="0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1" name="文字方塊 150"/>
                <p:cNvSpPr txBox="1"/>
                <p:nvPr/>
              </p:nvSpPr>
              <p:spPr bwMode="auto">
                <a:xfrm>
                  <a:off x="4224281" y="1483793"/>
                  <a:ext cx="65095" cy="1937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z="1400" smtClean="0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rPr>
                    <a:t>+</a:t>
                  </a:r>
                  <a:endParaRPr kumimoji="0" lang="zh-TW" altLang="en-US" sz="1400" smtClean="0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2" name="文字方塊 151"/>
                <p:cNvSpPr txBox="1"/>
                <p:nvPr/>
              </p:nvSpPr>
              <p:spPr bwMode="auto">
                <a:xfrm>
                  <a:off x="4394163" y="1010636"/>
                  <a:ext cx="328650" cy="2154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z="140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  <a:sym typeface="Helvetica" pitchFamily="34" charset="0"/>
                    </a:rPr>
                    <a:t>BZ</a:t>
                  </a:r>
                  <a:endParaRPr kumimoji="0" lang="zh-TW" altLang="en-US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Helvetica" pitchFamily="34" charset="0"/>
                  </a:endParaRPr>
                </a:p>
              </p:txBody>
            </p:sp>
          </p:grpSp>
          <p:grpSp>
            <p:nvGrpSpPr>
              <p:cNvPr id="35860" name="群組 77"/>
              <p:cNvGrpSpPr>
                <a:grpSpLocks/>
              </p:cNvGrpSpPr>
              <p:nvPr/>
            </p:nvGrpSpPr>
            <p:grpSpPr bwMode="auto">
              <a:xfrm>
                <a:off x="342350" y="240752"/>
                <a:ext cx="4794803" cy="3173961"/>
                <a:chOff x="342350" y="240752"/>
                <a:chExt cx="4794803" cy="3173961"/>
              </a:xfrm>
            </p:grpSpPr>
            <p:sp>
              <p:nvSpPr>
                <p:cNvPr id="89" name="Shape 50"/>
                <p:cNvSpPr/>
                <p:nvPr/>
              </p:nvSpPr>
              <p:spPr bwMode="auto">
                <a:xfrm>
                  <a:off x="345525" y="777421"/>
                  <a:ext cx="460428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0" name="Shape 54"/>
                <p:cNvSpPr/>
                <p:nvPr/>
              </p:nvSpPr>
              <p:spPr bwMode="auto">
                <a:xfrm flipV="1">
                  <a:off x="1199699" y="262982"/>
                  <a:ext cx="0" cy="30802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1" name="Shape 55"/>
                <p:cNvSpPr/>
                <p:nvPr/>
              </p:nvSpPr>
              <p:spPr bwMode="auto">
                <a:xfrm flipV="1">
                  <a:off x="1199699" y="979067"/>
                  <a:ext cx="0" cy="37153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2" name="Shape 56"/>
                <p:cNvSpPr/>
                <p:nvPr/>
              </p:nvSpPr>
              <p:spPr bwMode="auto">
                <a:xfrm>
                  <a:off x="1194935" y="258218"/>
                  <a:ext cx="3942218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3" name="Shape 57"/>
                <p:cNvSpPr/>
                <p:nvPr/>
              </p:nvSpPr>
              <p:spPr bwMode="auto">
                <a:xfrm>
                  <a:off x="1199699" y="1349019"/>
                  <a:ext cx="460428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4" name="Shape 61"/>
                <p:cNvSpPr/>
                <p:nvPr/>
              </p:nvSpPr>
              <p:spPr bwMode="auto">
                <a:xfrm flipV="1">
                  <a:off x="2049109" y="258218"/>
                  <a:ext cx="0" cy="90185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5" name="Shape 62"/>
                <p:cNvSpPr/>
                <p:nvPr/>
              </p:nvSpPr>
              <p:spPr bwMode="auto">
                <a:xfrm flipV="1">
                  <a:off x="2060223" y="1545903"/>
                  <a:ext cx="0" cy="38741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6" name="Shape 63"/>
                <p:cNvSpPr/>
                <p:nvPr/>
              </p:nvSpPr>
              <p:spPr bwMode="auto">
                <a:xfrm>
                  <a:off x="2063398" y="1928556"/>
                  <a:ext cx="458840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7" name="Shape 67"/>
                <p:cNvSpPr/>
                <p:nvPr/>
              </p:nvSpPr>
              <p:spPr bwMode="auto">
                <a:xfrm flipV="1">
                  <a:off x="2947737" y="267745"/>
                  <a:ext cx="0" cy="144963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8" name="Shape 71"/>
                <p:cNvSpPr/>
                <p:nvPr/>
              </p:nvSpPr>
              <p:spPr bwMode="auto">
                <a:xfrm flipV="1">
                  <a:off x="2955676" y="2125440"/>
                  <a:ext cx="0" cy="45092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9" name="Shape 73"/>
                <p:cNvSpPr/>
                <p:nvPr/>
              </p:nvSpPr>
              <p:spPr bwMode="auto">
                <a:xfrm flipV="1">
                  <a:off x="4282979" y="258218"/>
                  <a:ext cx="0" cy="100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0" name="Shape 85"/>
                <p:cNvSpPr/>
                <p:nvPr/>
              </p:nvSpPr>
              <p:spPr bwMode="auto">
                <a:xfrm>
                  <a:off x="5137153" y="266157"/>
                  <a:ext cx="0" cy="90185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1" name="Shape 91"/>
                <p:cNvSpPr/>
                <p:nvPr/>
              </p:nvSpPr>
              <p:spPr bwMode="auto">
                <a:xfrm>
                  <a:off x="5137153" y="262982"/>
                  <a:ext cx="0" cy="97171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2" name="Shape 92"/>
                <p:cNvSpPr/>
                <p:nvPr/>
              </p:nvSpPr>
              <p:spPr bwMode="auto">
                <a:xfrm>
                  <a:off x="4479852" y="2576368"/>
                  <a:ext cx="657301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3" name="Shape 93"/>
                <p:cNvSpPr/>
                <p:nvPr/>
              </p:nvSpPr>
              <p:spPr bwMode="auto">
                <a:xfrm>
                  <a:off x="4282979" y="1563368"/>
                  <a:ext cx="0" cy="100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4" name="Shape 94"/>
                <p:cNvSpPr/>
                <p:nvPr/>
              </p:nvSpPr>
              <p:spPr bwMode="auto">
                <a:xfrm rot="5400000">
                  <a:off x="3410530" y="2591453"/>
                  <a:ext cx="57953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5" name="Shape 95"/>
                <p:cNvSpPr/>
                <p:nvPr/>
              </p:nvSpPr>
              <p:spPr bwMode="auto">
                <a:xfrm>
                  <a:off x="3708238" y="2576368"/>
                  <a:ext cx="787491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6" name="Shape 96"/>
                <p:cNvSpPr/>
                <p:nvPr/>
              </p:nvSpPr>
              <p:spPr bwMode="auto">
                <a:xfrm>
                  <a:off x="2955676" y="2576368"/>
                  <a:ext cx="592205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7" name="Shape 97"/>
                <p:cNvSpPr/>
                <p:nvPr/>
              </p:nvSpPr>
              <p:spPr bwMode="auto">
                <a:xfrm flipH="1">
                  <a:off x="3551057" y="2435057"/>
                  <a:ext cx="4764" cy="308028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8" name="Shape 98"/>
                <p:cNvSpPr/>
                <p:nvPr/>
              </p:nvSpPr>
              <p:spPr bwMode="auto">
                <a:xfrm flipH="1">
                  <a:off x="342350" y="774245"/>
                  <a:ext cx="0" cy="263888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9" name="Shape 99"/>
                <p:cNvSpPr/>
                <p:nvPr/>
              </p:nvSpPr>
              <p:spPr bwMode="auto">
                <a:xfrm>
                  <a:off x="342350" y="3413126"/>
                  <a:ext cx="117488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0" name="Shape 100"/>
                <p:cNvSpPr/>
                <p:nvPr/>
              </p:nvSpPr>
              <p:spPr bwMode="auto">
                <a:xfrm flipV="1">
                  <a:off x="1507709" y="3165433"/>
                  <a:ext cx="427086" cy="24769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1" name="Shape 101"/>
                <p:cNvSpPr/>
                <p:nvPr/>
              </p:nvSpPr>
              <p:spPr bwMode="auto">
                <a:xfrm>
                  <a:off x="1976075" y="3413126"/>
                  <a:ext cx="3153139" cy="158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grpSp>
              <p:nvGrpSpPr>
                <p:cNvPr id="35884" name="群組 110"/>
                <p:cNvGrpSpPr>
                  <a:grpSpLocks/>
                </p:cNvGrpSpPr>
                <p:nvPr/>
              </p:nvGrpSpPr>
              <p:grpSpPr bwMode="auto">
                <a:xfrm>
                  <a:off x="812304" y="536079"/>
                  <a:ext cx="481067" cy="482683"/>
                  <a:chOff x="395100" y="548679"/>
                  <a:chExt cx="703016" cy="719719"/>
                </a:xfrm>
              </p:grpSpPr>
              <p:sp>
                <p:nvSpPr>
                  <p:cNvPr id="143" name="橢圓 142"/>
                  <p:cNvSpPr/>
                  <p:nvPr/>
                </p:nvSpPr>
                <p:spPr>
                  <a:xfrm>
                    <a:off x="395100" y="548679"/>
                    <a:ext cx="703016" cy="719719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44" name="Shape 51"/>
                  <p:cNvSpPr/>
                  <p:nvPr/>
                </p:nvSpPr>
                <p:spPr>
                  <a:xfrm flipH="1">
                    <a:off x="610877" y="619703"/>
                    <a:ext cx="0" cy="57766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5" name="Shape 52"/>
                  <p:cNvSpPr/>
                  <p:nvPr/>
                </p:nvSpPr>
                <p:spPr>
                  <a:xfrm flipV="1">
                    <a:off x="610877" y="614968"/>
                    <a:ext cx="348029" cy="222544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6" name="Shape 53"/>
                  <p:cNvSpPr/>
                  <p:nvPr/>
                </p:nvSpPr>
                <p:spPr>
                  <a:xfrm>
                    <a:off x="617839" y="979562"/>
                    <a:ext cx="359629" cy="21780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7" name="Shape 50"/>
                  <p:cNvSpPr/>
                  <p:nvPr/>
                </p:nvSpPr>
                <p:spPr>
                  <a:xfrm>
                    <a:off x="395100" y="908538"/>
                    <a:ext cx="215777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grpSp>
              <p:nvGrpSpPr>
                <p:cNvPr id="35885" name="群組 111"/>
                <p:cNvGrpSpPr>
                  <a:grpSpLocks/>
                </p:cNvGrpSpPr>
                <p:nvPr/>
              </p:nvGrpSpPr>
              <p:grpSpPr bwMode="auto">
                <a:xfrm>
                  <a:off x="1668065" y="1109265"/>
                  <a:ext cx="455666" cy="482683"/>
                  <a:chOff x="394959" y="549001"/>
                  <a:chExt cx="665896" cy="719719"/>
                </a:xfrm>
              </p:grpSpPr>
              <p:sp>
                <p:nvSpPr>
                  <p:cNvPr id="138" name="橢圓 137"/>
                  <p:cNvSpPr/>
                  <p:nvPr/>
                </p:nvSpPr>
                <p:spPr>
                  <a:xfrm>
                    <a:off x="394959" y="549001"/>
                    <a:ext cx="665896" cy="719719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9" name="Shape 51"/>
                  <p:cNvSpPr/>
                  <p:nvPr/>
                </p:nvSpPr>
                <p:spPr>
                  <a:xfrm flipH="1">
                    <a:off x="610737" y="620025"/>
                    <a:ext cx="0" cy="57766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0" name="Shape 52"/>
                  <p:cNvSpPr/>
                  <p:nvPr/>
                </p:nvSpPr>
                <p:spPr>
                  <a:xfrm flipV="1">
                    <a:off x="610737" y="615290"/>
                    <a:ext cx="348029" cy="222544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1" name="Shape 53"/>
                  <p:cNvSpPr/>
                  <p:nvPr/>
                </p:nvSpPr>
                <p:spPr>
                  <a:xfrm>
                    <a:off x="617697" y="979885"/>
                    <a:ext cx="343388" cy="21780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2" name="Shape 50"/>
                  <p:cNvSpPr/>
                  <p:nvPr/>
                </p:nvSpPr>
                <p:spPr>
                  <a:xfrm>
                    <a:off x="394959" y="908860"/>
                    <a:ext cx="215778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grpSp>
              <p:nvGrpSpPr>
                <p:cNvPr id="35886" name="群組 117"/>
                <p:cNvGrpSpPr>
                  <a:grpSpLocks/>
                </p:cNvGrpSpPr>
                <p:nvPr/>
              </p:nvGrpSpPr>
              <p:grpSpPr bwMode="auto">
                <a:xfrm>
                  <a:off x="2530177" y="1682452"/>
                  <a:ext cx="525523" cy="482683"/>
                  <a:chOff x="395637" y="549324"/>
                  <a:chExt cx="719985" cy="719719"/>
                </a:xfrm>
              </p:grpSpPr>
              <p:sp>
                <p:nvSpPr>
                  <p:cNvPr id="133" name="橢圓 132"/>
                  <p:cNvSpPr/>
                  <p:nvPr/>
                </p:nvSpPr>
                <p:spPr>
                  <a:xfrm>
                    <a:off x="395637" y="549324"/>
                    <a:ext cx="719985" cy="719719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4" name="Shape 51"/>
                  <p:cNvSpPr/>
                  <p:nvPr/>
                </p:nvSpPr>
                <p:spPr>
                  <a:xfrm flipH="1">
                    <a:off x="610980" y="620349"/>
                    <a:ext cx="0" cy="57766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5" name="Shape 52"/>
                  <p:cNvSpPr/>
                  <p:nvPr/>
                </p:nvSpPr>
                <p:spPr>
                  <a:xfrm flipV="1">
                    <a:off x="610980" y="615614"/>
                    <a:ext cx="350205" cy="222544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6" name="Shape 53"/>
                  <p:cNvSpPr/>
                  <p:nvPr/>
                </p:nvSpPr>
                <p:spPr>
                  <a:xfrm>
                    <a:off x="617506" y="980208"/>
                    <a:ext cx="361080" cy="21780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7" name="Shape 50"/>
                  <p:cNvSpPr/>
                  <p:nvPr/>
                </p:nvSpPr>
                <p:spPr>
                  <a:xfrm>
                    <a:off x="395637" y="909183"/>
                    <a:ext cx="215342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sp>
              <p:nvSpPr>
                <p:cNvPr id="115" name="Shape 91"/>
                <p:cNvSpPr/>
                <p:nvPr/>
              </p:nvSpPr>
              <p:spPr bwMode="auto">
                <a:xfrm>
                  <a:off x="5133978" y="1715795"/>
                  <a:ext cx="0" cy="169256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6" name="橢圓 115"/>
                <p:cNvSpPr/>
                <p:nvPr/>
              </p:nvSpPr>
              <p:spPr bwMode="auto">
                <a:xfrm>
                  <a:off x="2030057" y="240752"/>
                  <a:ext cx="33342" cy="31755"/>
                </a:xfrm>
                <a:prstGeom prst="ellipse">
                  <a:avLst/>
                </a:prstGeom>
                <a:solidFill>
                  <a:schemeClr val="tx1"/>
                </a:solidFill>
                <a:ln w="254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17" name="橢圓 116"/>
                <p:cNvSpPr/>
                <p:nvPr/>
              </p:nvSpPr>
              <p:spPr bwMode="auto">
                <a:xfrm>
                  <a:off x="2927098" y="243928"/>
                  <a:ext cx="33341" cy="33343"/>
                </a:xfrm>
                <a:prstGeom prst="ellipse">
                  <a:avLst/>
                </a:prstGeom>
                <a:solidFill>
                  <a:schemeClr val="tx1"/>
                </a:solidFill>
                <a:ln w="254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grpSp>
              <p:nvGrpSpPr>
                <p:cNvPr id="35890" name="群組 76"/>
                <p:cNvGrpSpPr>
                  <a:grpSpLocks/>
                </p:cNvGrpSpPr>
                <p:nvPr/>
              </p:nvGrpSpPr>
              <p:grpSpPr bwMode="auto">
                <a:xfrm>
                  <a:off x="3949566" y="953663"/>
                  <a:ext cx="793841" cy="924085"/>
                  <a:chOff x="4802919" y="974663"/>
                  <a:chExt cx="793841" cy="924085"/>
                </a:xfrm>
              </p:grpSpPr>
              <p:sp>
                <p:nvSpPr>
                  <p:cNvPr id="128" name="Shape 89"/>
                  <p:cNvSpPr/>
                  <p:nvPr/>
                </p:nvSpPr>
                <p:spPr bwMode="auto">
                  <a:xfrm>
                    <a:off x="4960099" y="1303333"/>
                    <a:ext cx="276257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29" name="Shape 103"/>
                  <p:cNvSpPr/>
                  <p:nvPr/>
                </p:nvSpPr>
                <p:spPr bwMode="auto">
                  <a:xfrm flipV="1">
                    <a:off x="5431641" y="1228707"/>
                    <a:ext cx="165119" cy="16195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000000"/>
                    </a:solidFill>
                    <a:prstDash val="solid"/>
                    <a:bevel/>
                    <a:tailEnd type="triangle" w="med" len="med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0" name="Shape 103"/>
                  <p:cNvSpPr/>
                  <p:nvPr/>
                </p:nvSpPr>
                <p:spPr bwMode="auto">
                  <a:xfrm flipV="1">
                    <a:off x="5399887" y="1130265"/>
                    <a:ext cx="165119" cy="163541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000000"/>
                    </a:solidFill>
                    <a:prstDash val="solid"/>
                    <a:bevel/>
                    <a:tailEnd type="triangle" w="med" len="med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1" name="等腰三角形 130"/>
                  <p:cNvSpPr/>
                  <p:nvPr/>
                </p:nvSpPr>
                <p:spPr bwMode="auto">
                  <a:xfrm>
                    <a:off x="4969625" y="1316035"/>
                    <a:ext cx="261968" cy="257221"/>
                  </a:xfrm>
                  <a:prstGeom prst="triangle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2" name="文字方塊 131"/>
                  <p:cNvSpPr txBox="1"/>
                  <p:nvPr/>
                </p:nvSpPr>
                <p:spPr>
                  <a:xfrm flipH="1">
                    <a:off x="4802919" y="974663"/>
                    <a:ext cx="180996" cy="9240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latinLnBrk="1"/>
                    <a:r>
                      <a:rPr kumimoji="0" lang="en-US" altLang="zh-TW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" pitchFamily="34" charset="0"/>
                      </a:rPr>
                      <a:t>-</a:t>
                    </a:r>
                  </a:p>
                  <a:p>
                    <a:pPr eaLnBrk="1" latinLnBrk="1"/>
                    <a:endParaRPr kumimoji="0" lang="en-US" altLang="zh-TW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Helvetica" pitchFamily="34" charset="0"/>
                    </a:endParaRPr>
                  </a:p>
                  <a:p>
                    <a:pPr eaLnBrk="1" latinLnBrk="1"/>
                    <a:r>
                      <a:rPr kumimoji="0" lang="en-US" altLang="zh-TW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" pitchFamily="34" charset="0"/>
                      </a:rPr>
                      <a:t>+</a:t>
                    </a:r>
                    <a:endParaRPr kumimoji="0" lang="zh-TW" altLang="en-US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Helvetica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35846" name="Picture 3" descr="E:\Documents and Settings\GPL-01\Local Settings\Temporary Internet Files\Content.IE5\4FGZUFJY\768px-Emoji_u270b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8357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 descr="E:\Documents and Settings\GPL-01\Local Settings\Temporary Internet Files\Content.IE5\4FGZUFJY\768px-Emoji_u270b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8357"/>
            <a:ext cx="5191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電路設計圖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內容版面配置區 2"/>
          <p:cNvSpPr>
            <a:spLocks noGrp="1"/>
          </p:cNvSpPr>
          <p:nvPr>
            <p:ph sz="quarter" idx="1"/>
          </p:nvPr>
        </p:nvSpPr>
        <p:spPr>
          <a:xfrm>
            <a:off x="566548" y="1571650"/>
            <a:ext cx="8504238" cy="4398962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Trebuchet MS" pitchFamily="34" charset="0"/>
              <a:buAutoNum type="arabicPeriod"/>
            </a:pP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麵包板是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一塊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有很多小插孔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板子，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看起來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很像麵包中的小孔，因此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得名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Trebuchet MS" pitchFamily="34" charset="0"/>
              <a:buAutoNum type="arabicPeriod"/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主要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為電子電路的無焊接實驗設計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製造的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各種電子元件可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需要隨意插拔，免去焊接，節省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電路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組裝時間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 2" pitchFamily="18" charset="2"/>
              <a:buNone/>
            </a:pPr>
            <a:endParaRPr lang="zh-TW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04" y="3573016"/>
            <a:ext cx="23034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麵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包板介紹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76" y="2074863"/>
            <a:ext cx="288448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書卷 (水平) 6"/>
          <p:cNvSpPr/>
          <p:nvPr/>
        </p:nvSpPr>
        <p:spPr>
          <a:xfrm>
            <a:off x="682376" y="1844675"/>
            <a:ext cx="1473200" cy="79216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FF802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正面</a:t>
            </a:r>
          </a:p>
        </p:txBody>
      </p:sp>
      <p:pic>
        <p:nvPicPr>
          <p:cNvPr id="3789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7864" y="3933825"/>
            <a:ext cx="3013075" cy="2284413"/>
          </a:xfrm>
          <a:noFill/>
        </p:spPr>
      </p:pic>
      <p:sp>
        <p:nvSpPr>
          <p:cNvPr id="11" name="書卷 (水平) 10"/>
          <p:cNvSpPr/>
          <p:nvPr/>
        </p:nvSpPr>
        <p:spPr>
          <a:xfrm>
            <a:off x="7307014" y="3500438"/>
            <a:ext cx="1441450" cy="79216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FF8021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背面</a:t>
            </a:r>
          </a:p>
        </p:txBody>
      </p:sp>
      <p:sp>
        <p:nvSpPr>
          <p:cNvPr id="37895" name="文字方塊 44"/>
          <p:cNvSpPr txBox="1">
            <a:spLocks noChangeArrowheads="1"/>
          </p:cNvSpPr>
          <p:nvPr/>
        </p:nvSpPr>
        <p:spPr bwMode="auto">
          <a:xfrm>
            <a:off x="5155951" y="1854200"/>
            <a:ext cx="3455988" cy="954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正面 </a:t>
            </a:r>
            <a:r>
              <a:rPr kumimoji="0" lang="en-US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kumimoji="0"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個孔以</a:t>
            </a:r>
            <a:endParaRPr kumimoji="0"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背面 金屬條連接</a:t>
            </a:r>
          </a:p>
        </p:txBody>
      </p:sp>
      <p:sp>
        <p:nvSpPr>
          <p:cNvPr id="37896" name="文字方塊 52"/>
          <p:cNvSpPr txBox="1">
            <a:spLocks noChangeArrowheads="1"/>
          </p:cNvSpPr>
          <p:nvPr/>
        </p:nvSpPr>
        <p:spPr bwMode="auto">
          <a:xfrm>
            <a:off x="1525339" y="4632325"/>
            <a:ext cx="2479675" cy="1385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元件插入孔中</a:t>
            </a:r>
            <a:endParaRPr kumimoji="0"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與金屬條接觸</a:t>
            </a:r>
            <a:endParaRPr kumimoji="0"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達到導電目的</a:t>
            </a:r>
            <a:endParaRPr kumimoji="0" lang="zh-TW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麵包板通斷路圖解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3"/>
          <p:cNvSpPr>
            <a:spLocks noGrp="1"/>
          </p:cNvSpPr>
          <p:nvPr>
            <p:ph sz="quarter" idx="1"/>
          </p:nvPr>
        </p:nvSpPr>
        <p:spPr>
          <a:xfrm>
            <a:off x="507365" y="1767523"/>
            <a:ext cx="8504238" cy="418306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000" dirty="0" smtClean="0"/>
              <a:t>因本架構裡有</a:t>
            </a:r>
            <a:r>
              <a:rPr lang="zh-TW" altLang="en-US" sz="3000" b="1" dirty="0" smtClean="0">
                <a:solidFill>
                  <a:srgbClr val="0070C0"/>
                </a:solidFill>
              </a:rPr>
              <a:t>有源電子蜂鳴器</a:t>
            </a:r>
            <a:r>
              <a:rPr lang="zh-TW" altLang="en-US" sz="3000" dirty="0" smtClean="0"/>
              <a:t>，需用大電流使其驅動，產生「</a:t>
            </a:r>
            <a:r>
              <a:rPr lang="zh-TW" altLang="zh-TW" sz="3000" dirty="0" smtClean="0"/>
              <a:t>嗶嗶</a:t>
            </a:r>
            <a:r>
              <a:rPr lang="zh-TW" altLang="en-US" sz="3000" dirty="0" smtClean="0"/>
              <a:t>」、 「</a:t>
            </a:r>
            <a:r>
              <a:rPr lang="zh-TW" altLang="zh-TW" sz="3000" dirty="0" smtClean="0"/>
              <a:t>嗶嗶</a:t>
            </a:r>
            <a:r>
              <a:rPr lang="zh-TW" altLang="en-US" sz="3000" dirty="0" smtClean="0"/>
              <a:t>」的效果</a:t>
            </a:r>
          </a:p>
        </p:txBody>
      </p:sp>
      <p:pic>
        <p:nvPicPr>
          <p:cNvPr id="2" name="Picture 2" descr="http://www.ysfmq.com/UploadFiles/20140720053535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212" y="3167256"/>
            <a:ext cx="3995872" cy="266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為什麼需要「達靈頓電路」？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文字方塊 26"/>
          <p:cNvSpPr txBox="1">
            <a:spLocks noChangeArrowheads="1"/>
          </p:cNvSpPr>
          <p:nvPr/>
        </p:nvSpPr>
        <p:spPr bwMode="auto">
          <a:xfrm>
            <a:off x="7222808" y="2237105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蜂鳴器</a:t>
            </a:r>
          </a:p>
        </p:txBody>
      </p:sp>
      <p:grpSp>
        <p:nvGrpSpPr>
          <p:cNvPr id="39940" name="群組 155"/>
          <p:cNvGrpSpPr>
            <a:grpSpLocks/>
          </p:cNvGrpSpPr>
          <p:nvPr/>
        </p:nvGrpSpPr>
        <p:grpSpPr bwMode="auto">
          <a:xfrm>
            <a:off x="1102995" y="1517968"/>
            <a:ext cx="7064375" cy="4229100"/>
            <a:chOff x="656565" y="1448780"/>
            <a:chExt cx="5285396" cy="3218418"/>
          </a:xfrm>
        </p:grpSpPr>
        <p:sp>
          <p:nvSpPr>
            <p:cNvPr id="39943" name="文字方塊 2"/>
            <p:cNvSpPr txBox="1">
              <a:spLocks noChangeArrowheads="1"/>
            </p:cNvSpPr>
            <p:nvPr/>
          </p:nvSpPr>
          <p:spPr bwMode="auto">
            <a:xfrm>
              <a:off x="1016605" y="1448780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C1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4" name="文字方塊 10"/>
            <p:cNvSpPr txBox="1">
              <a:spLocks noChangeArrowheads="1"/>
            </p:cNvSpPr>
            <p:nvPr/>
          </p:nvSpPr>
          <p:spPr bwMode="auto">
            <a:xfrm>
              <a:off x="656565" y="1988840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B1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5" name="文字方塊 11"/>
            <p:cNvSpPr txBox="1">
              <a:spLocks noChangeArrowheads="1"/>
            </p:cNvSpPr>
            <p:nvPr/>
          </p:nvSpPr>
          <p:spPr bwMode="auto">
            <a:xfrm>
              <a:off x="1061610" y="2303875"/>
              <a:ext cx="330055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E1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6" name="文字方塊 12"/>
            <p:cNvSpPr txBox="1">
              <a:spLocks noChangeArrowheads="1"/>
            </p:cNvSpPr>
            <p:nvPr/>
          </p:nvSpPr>
          <p:spPr bwMode="auto">
            <a:xfrm>
              <a:off x="1961710" y="1988840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C2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7" name="文字方塊 13"/>
            <p:cNvSpPr txBox="1">
              <a:spLocks noChangeArrowheads="1"/>
            </p:cNvSpPr>
            <p:nvPr/>
          </p:nvSpPr>
          <p:spPr bwMode="auto">
            <a:xfrm>
              <a:off x="1601670" y="2573905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B2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8" name="文字方塊 14"/>
            <p:cNvSpPr txBox="1">
              <a:spLocks noChangeArrowheads="1"/>
            </p:cNvSpPr>
            <p:nvPr/>
          </p:nvSpPr>
          <p:spPr bwMode="auto">
            <a:xfrm>
              <a:off x="2006715" y="2843935"/>
              <a:ext cx="330055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E2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9" name="文字方塊 15"/>
            <p:cNvSpPr txBox="1">
              <a:spLocks noChangeArrowheads="1"/>
            </p:cNvSpPr>
            <p:nvPr/>
          </p:nvSpPr>
          <p:spPr bwMode="auto">
            <a:xfrm>
              <a:off x="2861810" y="2573905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C3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50" name="文字方塊 16"/>
            <p:cNvSpPr txBox="1">
              <a:spLocks noChangeArrowheads="1"/>
            </p:cNvSpPr>
            <p:nvPr/>
          </p:nvSpPr>
          <p:spPr bwMode="auto">
            <a:xfrm>
              <a:off x="2530475" y="3159125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B3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51" name="文字方塊 17"/>
            <p:cNvSpPr txBox="1">
              <a:spLocks noChangeArrowheads="1"/>
            </p:cNvSpPr>
            <p:nvPr/>
          </p:nvSpPr>
          <p:spPr bwMode="auto">
            <a:xfrm>
              <a:off x="2861810" y="3474005"/>
              <a:ext cx="330055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E3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52" name="文字方塊 3"/>
            <p:cNvSpPr txBox="1">
              <a:spLocks noChangeArrowheads="1"/>
            </p:cNvSpPr>
            <p:nvPr/>
          </p:nvSpPr>
          <p:spPr bwMode="auto">
            <a:xfrm>
              <a:off x="3691030" y="3879050"/>
              <a:ext cx="781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/>
                <a:t>-      +</a:t>
              </a:r>
              <a:endParaRPr lang="zh-TW" altLang="en-US" dirty="0"/>
            </a:p>
          </p:txBody>
        </p:sp>
        <p:grpSp>
          <p:nvGrpSpPr>
            <p:cNvPr id="39953" name="群組 85"/>
            <p:cNvGrpSpPr>
              <a:grpSpLocks/>
            </p:cNvGrpSpPr>
            <p:nvPr/>
          </p:nvGrpSpPr>
          <p:grpSpPr bwMode="auto">
            <a:xfrm>
              <a:off x="701570" y="1493785"/>
              <a:ext cx="5240391" cy="3173413"/>
              <a:chOff x="342900" y="241300"/>
              <a:chExt cx="5240391" cy="3173413"/>
            </a:xfrm>
          </p:grpSpPr>
          <p:grpSp>
            <p:nvGrpSpPr>
              <p:cNvPr id="39954" name="群組 75"/>
              <p:cNvGrpSpPr>
                <a:grpSpLocks/>
              </p:cNvGrpSpPr>
              <p:nvPr/>
            </p:nvGrpSpPr>
            <p:grpSpPr bwMode="auto">
              <a:xfrm>
                <a:off x="5078506" y="1038351"/>
                <a:ext cx="504785" cy="666879"/>
                <a:chOff x="4218028" y="1011171"/>
                <a:chExt cx="504785" cy="666879"/>
              </a:xfrm>
            </p:grpSpPr>
            <p:sp>
              <p:nvSpPr>
                <p:cNvPr id="148" name="矩形 147"/>
                <p:cNvSpPr/>
                <p:nvPr/>
              </p:nvSpPr>
              <p:spPr bwMode="auto">
                <a:xfrm>
                  <a:off x="4218028" y="1223799"/>
                  <a:ext cx="131838" cy="450627"/>
                </a:xfrm>
                <a:prstGeom prst="rect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49" name="流程圖: 人工作業 148"/>
                <p:cNvSpPr/>
                <p:nvPr/>
              </p:nvSpPr>
              <p:spPr bwMode="auto">
                <a:xfrm rot="5400000">
                  <a:off x="4270537" y="1359910"/>
                  <a:ext cx="322566" cy="163907"/>
                </a:xfrm>
                <a:prstGeom prst="flowChartManualOperation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0" name="文字方塊 149"/>
                <p:cNvSpPr txBox="1"/>
                <p:nvPr/>
              </p:nvSpPr>
              <p:spPr bwMode="auto">
                <a:xfrm>
                  <a:off x="4241783" y="1169434"/>
                  <a:ext cx="65325" cy="247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mtClean="0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rPr>
                    <a:t>-</a:t>
                  </a:r>
                  <a:endParaRPr kumimoji="0" lang="zh-TW" altLang="en-US" smtClean="0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1" name="文字方塊 150"/>
                <p:cNvSpPr txBox="1"/>
                <p:nvPr/>
              </p:nvSpPr>
              <p:spPr bwMode="auto">
                <a:xfrm>
                  <a:off x="4223967" y="1483544"/>
                  <a:ext cx="65325" cy="1945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z="1400" smtClean="0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rPr>
                    <a:t>+</a:t>
                  </a:r>
                  <a:endParaRPr kumimoji="0" lang="zh-TW" altLang="en-US" sz="1400" smtClean="0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2" name="文字方塊 151"/>
                <p:cNvSpPr txBox="1"/>
                <p:nvPr/>
              </p:nvSpPr>
              <p:spPr bwMode="auto">
                <a:xfrm>
                  <a:off x="4393812" y="1011171"/>
                  <a:ext cx="329001" cy="16395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z="140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Helvetica" pitchFamily="34" charset="0"/>
                    </a:rPr>
                    <a:t>BZ</a:t>
                  </a:r>
                  <a:endParaRPr kumimoji="0" lang="zh-TW" altLang="en-US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 pitchFamily="34" charset="0"/>
                  </a:endParaRPr>
                </a:p>
              </p:txBody>
            </p:sp>
          </p:grpSp>
          <p:grpSp>
            <p:nvGrpSpPr>
              <p:cNvPr id="39955" name="群組 77"/>
              <p:cNvGrpSpPr>
                <a:grpSpLocks/>
              </p:cNvGrpSpPr>
              <p:nvPr/>
            </p:nvGrpSpPr>
            <p:grpSpPr bwMode="auto">
              <a:xfrm>
                <a:off x="342900" y="241300"/>
                <a:ext cx="4794250" cy="3173413"/>
                <a:chOff x="342900" y="241300"/>
                <a:chExt cx="4794250" cy="3173413"/>
              </a:xfrm>
            </p:grpSpPr>
            <p:sp>
              <p:nvSpPr>
                <p:cNvPr id="89" name="Shape 50"/>
                <p:cNvSpPr/>
                <p:nvPr/>
              </p:nvSpPr>
              <p:spPr bwMode="auto">
                <a:xfrm>
                  <a:off x="345404" y="777398"/>
                  <a:ext cx="460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0" name="Shape 54"/>
                <p:cNvSpPr/>
                <p:nvPr/>
              </p:nvSpPr>
              <p:spPr bwMode="auto">
                <a:xfrm flipV="1">
                  <a:off x="1199382" y="262741"/>
                  <a:ext cx="0" cy="30807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1" name="Shape 55"/>
                <p:cNvSpPr/>
                <p:nvPr/>
              </p:nvSpPr>
              <p:spPr bwMode="auto">
                <a:xfrm flipV="1">
                  <a:off x="1199382" y="979153"/>
                  <a:ext cx="0" cy="37089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2" name="Shape 56"/>
                <p:cNvSpPr/>
                <p:nvPr/>
              </p:nvSpPr>
              <p:spPr bwMode="auto">
                <a:xfrm>
                  <a:off x="1194631" y="257908"/>
                  <a:ext cx="3942074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3" name="Shape 57"/>
                <p:cNvSpPr/>
                <p:nvPr/>
              </p:nvSpPr>
              <p:spPr bwMode="auto">
                <a:xfrm>
                  <a:off x="1199382" y="1348837"/>
                  <a:ext cx="460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4" name="Shape 61"/>
                <p:cNvSpPr/>
                <p:nvPr/>
              </p:nvSpPr>
              <p:spPr bwMode="auto">
                <a:xfrm flipV="1">
                  <a:off x="2048608" y="257908"/>
                  <a:ext cx="0" cy="90246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5" name="Shape 62"/>
                <p:cNvSpPr/>
                <p:nvPr/>
              </p:nvSpPr>
              <p:spPr bwMode="auto">
                <a:xfrm flipV="1">
                  <a:off x="2060486" y="1545759"/>
                  <a:ext cx="0" cy="38780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6" name="Shape 63"/>
                <p:cNvSpPr/>
                <p:nvPr/>
              </p:nvSpPr>
              <p:spPr bwMode="auto">
                <a:xfrm>
                  <a:off x="2062861" y="1928732"/>
                  <a:ext cx="459652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7" name="Shape 67"/>
                <p:cNvSpPr/>
                <p:nvPr/>
              </p:nvSpPr>
              <p:spPr bwMode="auto">
                <a:xfrm flipV="1">
                  <a:off x="2947720" y="267573"/>
                  <a:ext cx="0" cy="144973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8" name="Shape 71"/>
                <p:cNvSpPr/>
                <p:nvPr/>
              </p:nvSpPr>
              <p:spPr bwMode="auto">
                <a:xfrm flipV="1">
                  <a:off x="2956034" y="2125654"/>
                  <a:ext cx="0" cy="45062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9" name="Shape 73"/>
                <p:cNvSpPr/>
                <p:nvPr/>
              </p:nvSpPr>
              <p:spPr bwMode="auto">
                <a:xfrm flipV="1">
                  <a:off x="4282728" y="257908"/>
                  <a:ext cx="0" cy="100877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0" name="Shape 85"/>
                <p:cNvSpPr/>
                <p:nvPr/>
              </p:nvSpPr>
              <p:spPr bwMode="auto">
                <a:xfrm>
                  <a:off x="5136705" y="266366"/>
                  <a:ext cx="0" cy="901254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1" name="Shape 91"/>
                <p:cNvSpPr/>
                <p:nvPr/>
              </p:nvSpPr>
              <p:spPr bwMode="auto">
                <a:xfrm>
                  <a:off x="5136705" y="262741"/>
                  <a:ext cx="0" cy="971324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2" name="Shape 92"/>
                <p:cNvSpPr/>
                <p:nvPr/>
              </p:nvSpPr>
              <p:spPr bwMode="auto">
                <a:xfrm>
                  <a:off x="4479891" y="2576281"/>
                  <a:ext cx="656814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3" name="Shape 93"/>
                <p:cNvSpPr/>
                <p:nvPr/>
              </p:nvSpPr>
              <p:spPr bwMode="auto">
                <a:xfrm>
                  <a:off x="4282728" y="1562673"/>
                  <a:ext cx="0" cy="100877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4" name="Shape 94"/>
                <p:cNvSpPr/>
                <p:nvPr/>
              </p:nvSpPr>
              <p:spPr bwMode="auto">
                <a:xfrm rot="5400000">
                  <a:off x="3410208" y="2591383"/>
                  <a:ext cx="57868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5" name="Shape 95"/>
                <p:cNvSpPr/>
                <p:nvPr/>
              </p:nvSpPr>
              <p:spPr bwMode="auto">
                <a:xfrm>
                  <a:off x="3707867" y="2576281"/>
                  <a:ext cx="787464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6" name="Shape 96"/>
                <p:cNvSpPr/>
                <p:nvPr/>
              </p:nvSpPr>
              <p:spPr bwMode="auto">
                <a:xfrm>
                  <a:off x="2956034" y="2576281"/>
                  <a:ext cx="591489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7" name="Shape 97"/>
                <p:cNvSpPr/>
                <p:nvPr/>
              </p:nvSpPr>
              <p:spPr bwMode="auto">
                <a:xfrm flipH="1">
                  <a:off x="3551086" y="2434931"/>
                  <a:ext cx="4751" cy="30807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8" name="Shape 98"/>
                <p:cNvSpPr/>
                <p:nvPr/>
              </p:nvSpPr>
              <p:spPr bwMode="auto">
                <a:xfrm flipH="1">
                  <a:off x="343029" y="773774"/>
                  <a:ext cx="0" cy="263973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9" name="Shape 99"/>
                <p:cNvSpPr/>
                <p:nvPr/>
              </p:nvSpPr>
              <p:spPr bwMode="auto">
                <a:xfrm>
                  <a:off x="343029" y="3413505"/>
                  <a:ext cx="1174665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0" name="Shape 100"/>
                <p:cNvSpPr/>
                <p:nvPr/>
              </p:nvSpPr>
              <p:spPr bwMode="auto">
                <a:xfrm flipV="1">
                  <a:off x="1508192" y="3165841"/>
                  <a:ext cx="426395" cy="24766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1" name="Shape 101"/>
                <p:cNvSpPr/>
                <p:nvPr/>
              </p:nvSpPr>
              <p:spPr bwMode="auto">
                <a:xfrm>
                  <a:off x="1976157" y="3413505"/>
                  <a:ext cx="3152234" cy="120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grpSp>
              <p:nvGrpSpPr>
                <p:cNvPr id="39979" name="群組 110"/>
                <p:cNvGrpSpPr>
                  <a:grpSpLocks/>
                </p:cNvGrpSpPr>
                <p:nvPr/>
              </p:nvGrpSpPr>
              <p:grpSpPr bwMode="auto">
                <a:xfrm>
                  <a:off x="812602" y="536080"/>
                  <a:ext cx="492689" cy="482872"/>
                  <a:chOff x="395536" y="548680"/>
                  <a:chExt cx="720000" cy="720000"/>
                </a:xfrm>
              </p:grpSpPr>
              <p:sp>
                <p:nvSpPr>
                  <p:cNvPr id="143" name="橢圓 142"/>
                  <p:cNvSpPr/>
                  <p:nvPr/>
                </p:nvSpPr>
                <p:spPr>
                  <a:xfrm>
                    <a:off x="394923" y="548225"/>
                    <a:ext cx="702962" cy="720557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44" name="Shape 51"/>
                  <p:cNvSpPr/>
                  <p:nvPr/>
                </p:nvSpPr>
                <p:spPr>
                  <a:xfrm flipH="1">
                    <a:off x="610151" y="618480"/>
                    <a:ext cx="0" cy="57824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5" name="Shape 52"/>
                  <p:cNvSpPr/>
                  <p:nvPr/>
                </p:nvSpPr>
                <p:spPr>
                  <a:xfrm flipV="1">
                    <a:off x="610151" y="614877"/>
                    <a:ext cx="348877" cy="221571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6" name="Shape 53"/>
                  <p:cNvSpPr/>
                  <p:nvPr/>
                </p:nvSpPr>
                <p:spPr>
                  <a:xfrm>
                    <a:off x="617094" y="978758"/>
                    <a:ext cx="359292" cy="21796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7" name="Shape 50"/>
                  <p:cNvSpPr/>
                  <p:nvPr/>
                </p:nvSpPr>
                <p:spPr>
                  <a:xfrm>
                    <a:off x="394923" y="908504"/>
                    <a:ext cx="215228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grpSp>
              <p:nvGrpSpPr>
                <p:cNvPr id="39980" name="群組 111"/>
                <p:cNvGrpSpPr>
                  <a:grpSpLocks/>
                </p:cNvGrpSpPr>
                <p:nvPr/>
              </p:nvGrpSpPr>
              <p:grpSpPr bwMode="auto">
                <a:xfrm>
                  <a:off x="1668460" y="1109050"/>
                  <a:ext cx="492689" cy="482872"/>
                  <a:chOff x="395536" y="548680"/>
                  <a:chExt cx="720000" cy="720000"/>
                </a:xfrm>
              </p:grpSpPr>
              <p:sp>
                <p:nvSpPr>
                  <p:cNvPr id="138" name="橢圓 137"/>
                  <p:cNvSpPr/>
                  <p:nvPr/>
                </p:nvSpPr>
                <p:spPr>
                  <a:xfrm>
                    <a:off x="395645" y="520722"/>
                    <a:ext cx="702963" cy="747577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9" name="Shape 51"/>
                  <p:cNvSpPr/>
                  <p:nvPr/>
                </p:nvSpPr>
                <p:spPr>
                  <a:xfrm flipH="1">
                    <a:off x="610873" y="619798"/>
                    <a:ext cx="0" cy="57824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0" name="Shape 52"/>
                  <p:cNvSpPr/>
                  <p:nvPr/>
                </p:nvSpPr>
                <p:spPr>
                  <a:xfrm flipV="1">
                    <a:off x="610873" y="614395"/>
                    <a:ext cx="348878" cy="223373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1" name="Shape 53"/>
                  <p:cNvSpPr/>
                  <p:nvPr/>
                </p:nvSpPr>
                <p:spPr>
                  <a:xfrm>
                    <a:off x="617816" y="980077"/>
                    <a:ext cx="343671" cy="21796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2" name="Shape 50"/>
                  <p:cNvSpPr/>
                  <p:nvPr/>
                </p:nvSpPr>
                <p:spPr>
                  <a:xfrm>
                    <a:off x="395645" y="908021"/>
                    <a:ext cx="215228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grpSp>
              <p:nvGrpSpPr>
                <p:cNvPr id="39981" name="群組 117"/>
                <p:cNvGrpSpPr>
                  <a:grpSpLocks/>
                </p:cNvGrpSpPr>
                <p:nvPr/>
              </p:nvGrpSpPr>
              <p:grpSpPr bwMode="auto">
                <a:xfrm>
                  <a:off x="2530103" y="1682020"/>
                  <a:ext cx="525534" cy="482872"/>
                  <a:chOff x="395536" y="548680"/>
                  <a:chExt cx="720000" cy="720000"/>
                </a:xfrm>
              </p:grpSpPr>
              <p:sp>
                <p:nvSpPr>
                  <p:cNvPr id="133" name="橢圓 132"/>
                  <p:cNvSpPr/>
                  <p:nvPr/>
                </p:nvSpPr>
                <p:spPr>
                  <a:xfrm>
                    <a:off x="394900" y="549062"/>
                    <a:ext cx="720863" cy="718755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4" name="Shape 51"/>
                  <p:cNvSpPr/>
                  <p:nvPr/>
                </p:nvSpPr>
                <p:spPr>
                  <a:xfrm flipH="1">
                    <a:off x="611322" y="621118"/>
                    <a:ext cx="0" cy="576446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5" name="Shape 52"/>
                  <p:cNvSpPr/>
                  <p:nvPr/>
                </p:nvSpPr>
                <p:spPr>
                  <a:xfrm flipV="1">
                    <a:off x="611322" y="615713"/>
                    <a:ext cx="349855" cy="221572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6" name="Shape 53"/>
                  <p:cNvSpPr/>
                  <p:nvPr/>
                </p:nvSpPr>
                <p:spPr>
                  <a:xfrm>
                    <a:off x="617831" y="979595"/>
                    <a:ext cx="361245" cy="21796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7" name="Shape 50"/>
                  <p:cNvSpPr/>
                  <p:nvPr/>
                </p:nvSpPr>
                <p:spPr>
                  <a:xfrm>
                    <a:off x="394900" y="909341"/>
                    <a:ext cx="216421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sp>
              <p:nvSpPr>
                <p:cNvPr id="115" name="Shape 91"/>
                <p:cNvSpPr/>
                <p:nvPr/>
              </p:nvSpPr>
              <p:spPr bwMode="auto">
                <a:xfrm>
                  <a:off x="5133142" y="1716103"/>
                  <a:ext cx="0" cy="169256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6" name="橢圓 115"/>
                <p:cNvSpPr/>
                <p:nvPr/>
              </p:nvSpPr>
              <p:spPr bwMode="auto">
                <a:xfrm>
                  <a:off x="2029605" y="240995"/>
                  <a:ext cx="33256" cy="31411"/>
                </a:xfrm>
                <a:prstGeom prst="ellipse">
                  <a:avLst/>
                </a:prstGeom>
                <a:solidFill>
                  <a:schemeClr val="tx1"/>
                </a:solidFill>
                <a:ln w="254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17" name="橢圓 116"/>
                <p:cNvSpPr/>
                <p:nvPr/>
              </p:nvSpPr>
              <p:spPr bwMode="auto">
                <a:xfrm>
                  <a:off x="2926341" y="243411"/>
                  <a:ext cx="34444" cy="33827"/>
                </a:xfrm>
                <a:prstGeom prst="ellipse">
                  <a:avLst/>
                </a:prstGeom>
                <a:solidFill>
                  <a:schemeClr val="tx1"/>
                </a:solidFill>
                <a:ln w="254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grpSp>
              <p:nvGrpSpPr>
                <p:cNvPr id="39985" name="群組 76"/>
                <p:cNvGrpSpPr>
                  <a:grpSpLocks/>
                </p:cNvGrpSpPr>
                <p:nvPr/>
              </p:nvGrpSpPr>
              <p:grpSpPr bwMode="auto">
                <a:xfrm>
                  <a:off x="3986935" y="953725"/>
                  <a:ext cx="757237" cy="923925"/>
                  <a:chOff x="4840288" y="974725"/>
                  <a:chExt cx="757237" cy="923925"/>
                </a:xfrm>
              </p:grpSpPr>
              <p:sp>
                <p:nvSpPr>
                  <p:cNvPr id="128" name="Shape 89"/>
                  <p:cNvSpPr/>
                  <p:nvPr/>
                </p:nvSpPr>
                <p:spPr bwMode="auto">
                  <a:xfrm>
                    <a:off x="4985239" y="1303390"/>
                    <a:ext cx="276741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29" name="Shape 103"/>
                  <p:cNvSpPr/>
                  <p:nvPr/>
                </p:nvSpPr>
                <p:spPr bwMode="auto">
                  <a:xfrm flipV="1">
                    <a:off x="5430638" y="1228487"/>
                    <a:ext cx="153217" cy="16188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000000"/>
                    </a:solidFill>
                    <a:prstDash val="solid"/>
                    <a:bevel/>
                    <a:tailEnd type="triangle" w="med" len="med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0" name="Shape 103"/>
                  <p:cNvSpPr/>
                  <p:nvPr/>
                </p:nvSpPr>
                <p:spPr bwMode="auto">
                  <a:xfrm flipV="1">
                    <a:off x="5399757" y="1130630"/>
                    <a:ext cx="165094" cy="16309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000000"/>
                    </a:solidFill>
                    <a:prstDash val="solid"/>
                    <a:bevel/>
                    <a:tailEnd type="triangle" w="med" len="med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1" name="等腰三角形 130"/>
                  <p:cNvSpPr/>
                  <p:nvPr/>
                </p:nvSpPr>
                <p:spPr bwMode="auto">
                  <a:xfrm>
                    <a:off x="4994741" y="1316680"/>
                    <a:ext cx="262489" cy="257328"/>
                  </a:xfrm>
                  <a:prstGeom prst="triangle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2" name="文字方塊 131"/>
                  <p:cNvSpPr txBox="1"/>
                  <p:nvPr/>
                </p:nvSpPr>
                <p:spPr>
                  <a:xfrm flipH="1">
                    <a:off x="4828459" y="974783"/>
                    <a:ext cx="180535" cy="92420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latinLnBrk="1"/>
                    <a:r>
                      <a:rPr kumimoji="0" lang="en-US" altLang="zh-TW" b="1">
                        <a:solidFill>
                          <a:srgbClr val="0000CC"/>
                        </a:solidFill>
                        <a:latin typeface="Helvetica" pitchFamily="34" charset="0"/>
                        <a:cs typeface="Helvetica" pitchFamily="34" charset="0"/>
                        <a:sym typeface="Helvetica" pitchFamily="34" charset="0"/>
                      </a:rPr>
                      <a:t>-</a:t>
                    </a:r>
                  </a:p>
                  <a:p>
                    <a:pPr eaLnBrk="1" latinLnBrk="1"/>
                    <a:endParaRPr kumimoji="0" lang="en-US" altLang="zh-TW" b="1">
                      <a:solidFill>
                        <a:srgbClr val="0000CC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  <a:p>
                    <a:pPr eaLnBrk="1" latinLnBrk="1"/>
                    <a:r>
                      <a:rPr kumimoji="0" lang="en-US" altLang="zh-TW" b="1">
                        <a:solidFill>
                          <a:srgbClr val="0000CC"/>
                        </a:solidFill>
                        <a:latin typeface="Helvetica" pitchFamily="34" charset="0"/>
                        <a:cs typeface="Helvetica" pitchFamily="34" charset="0"/>
                        <a:sym typeface="Helvetica" pitchFamily="34" charset="0"/>
                      </a:rPr>
                      <a:t>+</a:t>
                    </a:r>
                    <a:endParaRPr kumimoji="0" lang="zh-TW" altLang="en-US" b="1">
                      <a:solidFill>
                        <a:srgbClr val="0000CC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39941" name="Picture 3" descr="E:\Documents and Settings\GPL-01\Local Settings\Temporary Internet Files\Content.IE5\4FGZUFJY\768px-Emoji_u270b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33" y="588359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 descr="E:\Documents and Settings\GPL-01\Local Settings\Temporary Internet Files\Content.IE5\4FGZUFJY\768px-Emoji_u270b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33" y="5837555"/>
            <a:ext cx="5191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電路設計圖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32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729105"/>
            <a:ext cx="3430588" cy="4572000"/>
          </a:xfrm>
        </p:spPr>
      </p:pic>
      <p:sp>
        <p:nvSpPr>
          <p:cNvPr id="40964" name="文字方塊 52"/>
          <p:cNvSpPr txBox="1">
            <a:spLocks noChangeArrowheads="1"/>
          </p:cNvSpPr>
          <p:nvPr/>
        </p:nvSpPr>
        <p:spPr bwMode="auto">
          <a:xfrm>
            <a:off x="790764" y="1740808"/>
            <a:ext cx="4005262" cy="42473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騎著腳踏車隨時都可風力發電</a:t>
            </a:r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在有需要的時候</a:t>
            </a:r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再將雙手與電線接觸導通電路</a:t>
            </a:r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利用蜂鳴器與</a:t>
            </a:r>
            <a:r>
              <a:rPr kumimoji="0" lang="en-US" altLang="zh-TW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LED</a:t>
            </a:r>
            <a:r>
              <a:rPr kumimoji="0" lang="zh-TW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提醒前方路人</a:t>
            </a:r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說好的風呢？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1154\Desktop\每月ppt\讀書會(20170426)\未命名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2296">
            <a:off x="5856176" y="2944877"/>
            <a:ext cx="443933" cy="4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內容版面配置區 2"/>
          <p:cNvSpPr>
            <a:spLocks noGrp="1"/>
          </p:cNvSpPr>
          <p:nvPr>
            <p:ph sz="quarter" idx="1"/>
          </p:nvPr>
        </p:nvSpPr>
        <p:spPr>
          <a:xfrm>
            <a:off x="507365" y="1527175"/>
            <a:ext cx="8504238" cy="4572000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焊接兩條電線到發電機上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利用寶特瓶做出簡易風力發電機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移除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9V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電池，接上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風力發電機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之兩條電線</a:t>
            </a:r>
          </a:p>
        </p:txBody>
      </p:sp>
      <p:pic>
        <p:nvPicPr>
          <p:cNvPr id="41988" name="圖片 4" descr="IMG_025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5" y="3459677"/>
            <a:ext cx="3991546" cy="29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圖片 5" descr="IMG_025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9677"/>
            <a:ext cx="3991546" cy="29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風怎麼幫你？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1" r="24645"/>
          <a:stretch/>
        </p:blipFill>
        <p:spPr bwMode="auto">
          <a:xfrm>
            <a:off x="5728540" y="1740917"/>
            <a:ext cx="3062177" cy="40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7030A0"/>
                </a:solidFill>
              </a:rPr>
              <a:t>綠色能源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取之不盡，用之不竭</a:t>
            </a: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低污染</a:t>
            </a: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太陽能、地熱、水力、風力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海洋能、生質能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前沙烏地阿拉伯石油部長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Sheikh Yamani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「石器時代的結束並不是因為石頭用完了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而是有更好的替代能源出現。」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266015" y="5965520"/>
            <a:ext cx="387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甘蔗是太陽能利用效率最高的農作物之一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04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課程介紹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85830" y="1162462"/>
            <a:ext cx="8229600" cy="5472608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rgbClr val="FF0000"/>
                </a:solidFill>
                <a:cs typeface="Times New Roman" pitchFamily="18" charset="0"/>
              </a:rPr>
              <a:t>實作</a:t>
            </a:r>
            <a:r>
              <a:rPr lang="en-US" altLang="zh-TW" sz="3000" dirty="0" smtClean="0">
                <a:solidFill>
                  <a:srgbClr val="FF0000"/>
                </a:solidFill>
                <a:cs typeface="Times New Roman" pitchFamily="18" charset="0"/>
              </a:rPr>
              <a:t>--</a:t>
            </a:r>
          </a:p>
          <a:p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2/23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分組、焊接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燈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3/2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3000" dirty="0" smtClean="0">
                <a:cs typeface="Times New Roman" pitchFamily="18" charset="0"/>
              </a:rPr>
              <a:t>寶特瓶製作扇葉，完成風力發電機</a:t>
            </a:r>
            <a:endParaRPr lang="en-US" altLang="zh-TW" sz="3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3/23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3000" dirty="0" smtClean="0">
                <a:cs typeface="Times New Roman" pitchFamily="18" charset="0"/>
              </a:rPr>
              <a:t>其他材料製作扇葉，量測最遠可發電距</a:t>
            </a:r>
            <a:endParaRPr lang="en-US" altLang="zh-TW" sz="3000" dirty="0" smtClean="0">
              <a:cs typeface="Times New Roman" pitchFamily="18" charset="0"/>
            </a:endParaRPr>
          </a:p>
          <a:p>
            <a:pPr marL="1439863" indent="0">
              <a:buNone/>
            </a:pPr>
            <a:r>
              <a:rPr lang="zh-TW" altLang="en-US" sz="3000" dirty="0" smtClean="0">
                <a:cs typeface="Times New Roman" pitchFamily="18" charset="0"/>
              </a:rPr>
              <a:t>離</a:t>
            </a:r>
            <a:endParaRPr lang="en-US" altLang="zh-TW" sz="3000" dirty="0" smtClean="0">
              <a:cs typeface="Times New Roman" pitchFamily="18" charset="0"/>
            </a:endParaRPr>
          </a:p>
          <a:p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4/6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3000" dirty="0" smtClean="0">
                <a:cs typeface="Times New Roman" pitchFamily="18" charset="0"/>
              </a:rPr>
              <a:t>實作 ─ 你吃麵</a:t>
            </a:r>
            <a:r>
              <a:rPr lang="zh-TW" altLang="en-US" sz="3000" dirty="0">
                <a:cs typeface="Times New Roman" pitchFamily="18" charset="0"/>
              </a:rPr>
              <a:t>它</a:t>
            </a:r>
            <a:r>
              <a:rPr lang="zh-TW" altLang="en-US" sz="3000" dirty="0" smtClean="0">
                <a:cs typeface="Times New Roman" pitchFamily="18" charset="0"/>
              </a:rPr>
              <a:t>喊燙</a:t>
            </a:r>
            <a:endParaRPr lang="en-US" altLang="zh-TW" sz="3000" dirty="0" smtClean="0">
              <a:cs typeface="Times New Roman" pitchFamily="18" charset="0"/>
            </a:endParaRPr>
          </a:p>
          <a:p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4/13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實作 </a:t>
            </a:r>
            <a:r>
              <a:rPr lang="zh-TW" altLang="en-US" sz="3000" dirty="0" smtClean="0">
                <a:cs typeface="Times New Roman" pitchFamily="18" charset="0"/>
              </a:rPr>
              <a:t>─ 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風幫你</a:t>
            </a:r>
            <a:r>
              <a:rPr lang="zh-TW" alt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吹涼</a:t>
            </a:r>
            <a:endParaRPr lang="en-US" altLang="zh-TW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rgbClr val="FF0000"/>
                </a:solidFill>
                <a:cs typeface="Times New Roman" pitchFamily="18" charset="0"/>
              </a:rPr>
              <a:t>探究</a:t>
            </a:r>
            <a:r>
              <a:rPr lang="en-US" altLang="zh-TW" sz="3000" dirty="0" smtClean="0">
                <a:solidFill>
                  <a:srgbClr val="FF0000"/>
                </a:solidFill>
                <a:cs typeface="Times New Roman" pitchFamily="18" charset="0"/>
              </a:rPr>
              <a:t>--</a:t>
            </a:r>
          </a:p>
          <a:p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5/4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依各組主題進行資料蒐集與統整，上臺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0">
              <a:buNone/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報告，並進行後測</a:t>
            </a:r>
          </a:p>
        </p:txBody>
      </p:sp>
    </p:spTree>
    <p:extLst>
      <p:ext uri="{BB962C8B-B14F-4D97-AF65-F5344CB8AC3E}">
        <p14:creationId xmlns:p14="http://schemas.microsoft.com/office/powerpoint/2010/main" val="2100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91490" y="1450494"/>
            <a:ext cx="8229600" cy="4950940"/>
          </a:xfrm>
        </p:spPr>
        <p:txBody>
          <a:bodyPr>
            <a:no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完成寶特瓶扇葉風力發電機：達到一定距離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完成其他材料風力發電機：達到一定距離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分，最遠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完成實驗 </a:t>
            </a:r>
            <a:r>
              <a:rPr lang="zh-TW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你吃麵它喊燙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完成實驗 </a:t>
            </a:r>
            <a:r>
              <a:rPr lang="zh-TW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風幫你吹涼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完成實驗紀錄：最高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投影片報告：評分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*0.15</a:t>
            </a: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後測：分數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*0.1</a:t>
            </a:r>
            <a:endParaRPr lang="zh-TW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評分標準</a:t>
            </a:r>
          </a:p>
        </p:txBody>
      </p:sp>
      <p:grpSp>
        <p:nvGrpSpPr>
          <p:cNvPr id="10244" name="群組 57"/>
          <p:cNvGrpSpPr>
            <a:grpSpLocks/>
          </p:cNvGrpSpPr>
          <p:nvPr/>
        </p:nvGrpSpPr>
        <p:grpSpPr bwMode="auto">
          <a:xfrm>
            <a:off x="5609532" y="4005064"/>
            <a:ext cx="3354956" cy="2695576"/>
            <a:chOff x="1621101" y="1609202"/>
            <a:chExt cx="5759211" cy="4772046"/>
          </a:xfrm>
        </p:grpSpPr>
        <p:sp>
          <p:nvSpPr>
            <p:cNvPr id="5" name="Shape 50"/>
            <p:cNvSpPr/>
            <p:nvPr/>
          </p:nvSpPr>
          <p:spPr>
            <a:xfrm>
              <a:off x="1623475" y="2208766"/>
              <a:ext cx="50544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6" name="Shape 54"/>
            <p:cNvSpPr/>
            <p:nvPr/>
          </p:nvSpPr>
          <p:spPr>
            <a:xfrm flipV="1">
              <a:off x="2560799" y="1631226"/>
              <a:ext cx="0" cy="34750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7" name="Shape 55"/>
            <p:cNvSpPr/>
            <p:nvPr/>
          </p:nvSpPr>
          <p:spPr>
            <a:xfrm flipV="1">
              <a:off x="2560799" y="2433909"/>
              <a:ext cx="0" cy="4160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8" name="Shape 56"/>
            <p:cNvSpPr/>
            <p:nvPr/>
          </p:nvSpPr>
          <p:spPr>
            <a:xfrm>
              <a:off x="2556053" y="1628780"/>
              <a:ext cx="431881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9" name="Shape 57"/>
            <p:cNvSpPr/>
            <p:nvPr/>
          </p:nvSpPr>
          <p:spPr>
            <a:xfrm>
              <a:off x="2560799" y="2849933"/>
              <a:ext cx="50544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0" name="Shape 61"/>
            <p:cNvSpPr/>
            <p:nvPr/>
          </p:nvSpPr>
          <p:spPr>
            <a:xfrm flipV="1">
              <a:off x="3491005" y="1628780"/>
              <a:ext cx="0" cy="10058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1" name="Shape 62"/>
            <p:cNvSpPr/>
            <p:nvPr/>
          </p:nvSpPr>
          <p:spPr>
            <a:xfrm flipV="1">
              <a:off x="3505243" y="3070181"/>
              <a:ext cx="0" cy="43315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2" name="Shape 63"/>
            <p:cNvSpPr/>
            <p:nvPr/>
          </p:nvSpPr>
          <p:spPr>
            <a:xfrm>
              <a:off x="3507617" y="3495995"/>
              <a:ext cx="50544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3" name="Shape 67"/>
            <p:cNvSpPr/>
            <p:nvPr/>
          </p:nvSpPr>
          <p:spPr>
            <a:xfrm flipV="1">
              <a:off x="4475791" y="1641015"/>
              <a:ext cx="0" cy="162004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4" name="Shape 71"/>
            <p:cNvSpPr/>
            <p:nvPr/>
          </p:nvSpPr>
          <p:spPr>
            <a:xfrm flipV="1">
              <a:off x="4482909" y="3716243"/>
              <a:ext cx="0" cy="5041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5" name="Shape 73"/>
            <p:cNvSpPr/>
            <p:nvPr/>
          </p:nvSpPr>
          <p:spPr>
            <a:xfrm flipV="1">
              <a:off x="5937543" y="1628780"/>
              <a:ext cx="0" cy="107921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6" name="Shape 85"/>
            <p:cNvSpPr/>
            <p:nvPr/>
          </p:nvSpPr>
          <p:spPr>
            <a:xfrm>
              <a:off x="6874868" y="1638568"/>
              <a:ext cx="0" cy="10058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7" name="Shape 89"/>
            <p:cNvSpPr/>
            <p:nvPr/>
          </p:nvSpPr>
          <p:spPr>
            <a:xfrm>
              <a:off x="6722997" y="2798543"/>
              <a:ext cx="30136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8" name="Shape 91"/>
            <p:cNvSpPr/>
            <p:nvPr/>
          </p:nvSpPr>
          <p:spPr>
            <a:xfrm>
              <a:off x="6874868" y="1631226"/>
              <a:ext cx="0" cy="11893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9" name="Shape 92"/>
            <p:cNvSpPr/>
            <p:nvPr/>
          </p:nvSpPr>
          <p:spPr>
            <a:xfrm>
              <a:off x="6155857" y="4220367"/>
              <a:ext cx="71901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0" name="Shape 93"/>
            <p:cNvSpPr/>
            <p:nvPr/>
          </p:nvSpPr>
          <p:spPr>
            <a:xfrm>
              <a:off x="5937543" y="3219462"/>
              <a:ext cx="0" cy="101069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1" name="Shape 94"/>
            <p:cNvSpPr/>
            <p:nvPr/>
          </p:nvSpPr>
          <p:spPr>
            <a:xfrm rot="5400000">
              <a:off x="4976181" y="4237498"/>
              <a:ext cx="64606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2" name="Shape 95"/>
            <p:cNvSpPr/>
            <p:nvPr/>
          </p:nvSpPr>
          <p:spPr>
            <a:xfrm>
              <a:off x="5311078" y="4220367"/>
              <a:ext cx="86376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3" name="Shape 96"/>
            <p:cNvSpPr/>
            <p:nvPr/>
          </p:nvSpPr>
          <p:spPr>
            <a:xfrm>
              <a:off x="4482909" y="4220367"/>
              <a:ext cx="65019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4" name="Shape 97"/>
            <p:cNvSpPr/>
            <p:nvPr/>
          </p:nvSpPr>
          <p:spPr>
            <a:xfrm flipH="1">
              <a:off x="5137850" y="4063746"/>
              <a:ext cx="4746" cy="34505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5" name="Shape 98"/>
            <p:cNvSpPr/>
            <p:nvPr/>
          </p:nvSpPr>
          <p:spPr>
            <a:xfrm flipH="1">
              <a:off x="1621101" y="2208766"/>
              <a:ext cx="0" cy="294888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6" name="Shape 99"/>
            <p:cNvSpPr/>
            <p:nvPr/>
          </p:nvSpPr>
          <p:spPr>
            <a:xfrm>
              <a:off x="1621101" y="5157646"/>
              <a:ext cx="128852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7" name="Shape 100"/>
            <p:cNvSpPr/>
            <p:nvPr/>
          </p:nvSpPr>
          <p:spPr>
            <a:xfrm flipV="1">
              <a:off x="2897762" y="4878665"/>
              <a:ext cx="467477" cy="27898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8" name="Shape 101"/>
            <p:cNvSpPr/>
            <p:nvPr/>
          </p:nvSpPr>
          <p:spPr>
            <a:xfrm>
              <a:off x="3412698" y="5157646"/>
              <a:ext cx="345505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9" name="Shape 103"/>
            <p:cNvSpPr/>
            <p:nvPr/>
          </p:nvSpPr>
          <p:spPr>
            <a:xfrm flipV="1">
              <a:off x="7197592" y="2712890"/>
              <a:ext cx="182720" cy="18109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grpSp>
          <p:nvGrpSpPr>
            <p:cNvPr id="10270" name="群組 110"/>
            <p:cNvGrpSpPr>
              <a:grpSpLocks/>
            </p:cNvGrpSpPr>
            <p:nvPr/>
          </p:nvGrpSpPr>
          <p:grpSpPr bwMode="auto">
            <a:xfrm>
              <a:off x="2135907" y="1938857"/>
              <a:ext cx="540000" cy="540000"/>
              <a:chOff x="395536" y="548680"/>
              <a:chExt cx="720000" cy="720000"/>
            </a:xfrm>
          </p:grpSpPr>
          <p:sp>
            <p:nvSpPr>
              <p:cNvPr id="55" name="橢圓 54"/>
              <p:cNvSpPr/>
              <p:nvPr/>
            </p:nvSpPr>
            <p:spPr>
              <a:xfrm>
                <a:off x="395709" y="546374"/>
                <a:ext cx="721385" cy="721108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ea typeface="新細明體" charset="-12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6" name="Shape 51"/>
              <p:cNvSpPr/>
              <p:nvPr/>
            </p:nvSpPr>
            <p:spPr>
              <a:xfrm flipH="1">
                <a:off x="614022" y="624684"/>
                <a:ext cx="0" cy="5742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7" name="Shape 52"/>
              <p:cNvSpPr/>
              <p:nvPr/>
            </p:nvSpPr>
            <p:spPr>
              <a:xfrm flipV="1">
                <a:off x="614022" y="614894"/>
                <a:ext cx="348037" cy="22514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8" name="Shape 53"/>
              <p:cNvSpPr/>
              <p:nvPr/>
            </p:nvSpPr>
            <p:spPr>
              <a:xfrm>
                <a:off x="620350" y="980343"/>
                <a:ext cx="354365" cy="21861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9" name="Shape 50"/>
              <p:cNvSpPr/>
              <p:nvPr/>
            </p:nvSpPr>
            <p:spPr>
              <a:xfrm>
                <a:off x="395709" y="908559"/>
                <a:ext cx="2183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10271" name="群組 111"/>
            <p:cNvGrpSpPr>
              <a:grpSpLocks/>
            </p:cNvGrpSpPr>
            <p:nvPr/>
          </p:nvGrpSpPr>
          <p:grpSpPr bwMode="auto">
            <a:xfrm>
              <a:off x="3073951" y="2579614"/>
              <a:ext cx="540000" cy="540000"/>
              <a:chOff x="395536" y="548680"/>
              <a:chExt cx="720000" cy="720000"/>
            </a:xfrm>
          </p:grpSpPr>
          <p:sp>
            <p:nvSpPr>
              <p:cNvPr id="50" name="橢圓 49"/>
              <p:cNvSpPr/>
              <p:nvPr/>
            </p:nvSpPr>
            <p:spPr>
              <a:xfrm>
                <a:off x="394751" y="546921"/>
                <a:ext cx="721385" cy="721108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ea typeface="新細明體" charset="-12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 flipH="1">
                <a:off x="613066" y="621967"/>
                <a:ext cx="0" cy="5742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 flipV="1">
                <a:off x="613066" y="615441"/>
                <a:ext cx="348037" cy="22188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619394" y="980890"/>
                <a:ext cx="357528" cy="21535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4" name="Shape 50"/>
              <p:cNvSpPr/>
              <p:nvPr/>
            </p:nvSpPr>
            <p:spPr>
              <a:xfrm>
                <a:off x="394751" y="909105"/>
                <a:ext cx="218315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10272" name="群組 117"/>
            <p:cNvGrpSpPr>
              <a:grpSpLocks/>
            </p:cNvGrpSpPr>
            <p:nvPr/>
          </p:nvGrpSpPr>
          <p:grpSpPr bwMode="auto">
            <a:xfrm>
              <a:off x="4018335" y="3220371"/>
              <a:ext cx="576000" cy="540000"/>
              <a:chOff x="395536" y="548680"/>
              <a:chExt cx="720000" cy="720000"/>
            </a:xfrm>
          </p:grpSpPr>
          <p:sp>
            <p:nvSpPr>
              <p:cNvPr id="45" name="橢圓 44"/>
              <p:cNvSpPr/>
              <p:nvPr/>
            </p:nvSpPr>
            <p:spPr>
              <a:xfrm>
                <a:off x="391909" y="544203"/>
                <a:ext cx="723758" cy="724372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ea typeface="新細明體" charset="-12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46" name="Shape 51"/>
              <p:cNvSpPr/>
              <p:nvPr/>
            </p:nvSpPr>
            <p:spPr>
              <a:xfrm flipH="1">
                <a:off x="608442" y="619252"/>
                <a:ext cx="0" cy="57753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7" name="Shape 52"/>
              <p:cNvSpPr/>
              <p:nvPr/>
            </p:nvSpPr>
            <p:spPr>
              <a:xfrm flipV="1">
                <a:off x="608442" y="609462"/>
                <a:ext cx="352981" cy="22514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8" name="Shape 53"/>
              <p:cNvSpPr/>
              <p:nvPr/>
            </p:nvSpPr>
            <p:spPr>
              <a:xfrm>
                <a:off x="617342" y="981437"/>
                <a:ext cx="358912" cy="21535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9" name="Shape 50"/>
              <p:cNvSpPr/>
              <p:nvPr/>
            </p:nvSpPr>
            <p:spPr>
              <a:xfrm>
                <a:off x="391909" y="906390"/>
                <a:ext cx="21653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pic>
          <p:nvPicPr>
            <p:cNvPr id="10273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66124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4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872" y="530120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Shape 103"/>
            <p:cNvSpPr/>
            <p:nvPr/>
          </p:nvSpPr>
          <p:spPr>
            <a:xfrm flipV="1">
              <a:off x="7164371" y="2602766"/>
              <a:ext cx="182720" cy="18353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6" name="Shape 91"/>
            <p:cNvSpPr/>
            <p:nvPr/>
          </p:nvSpPr>
          <p:spPr>
            <a:xfrm>
              <a:off x="6872495" y="3106890"/>
              <a:ext cx="0" cy="205320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868726" y="2707995"/>
              <a:ext cx="144752" cy="504124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ea typeface="新細明體" charset="-12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38" name="流程圖: 人工作業 37"/>
            <p:cNvSpPr/>
            <p:nvPr/>
          </p:nvSpPr>
          <p:spPr>
            <a:xfrm rot="5400000">
              <a:off x="5920148" y="2862507"/>
              <a:ext cx="364632" cy="177972"/>
            </a:xfrm>
            <a:prstGeom prst="flowChartManualOperation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ea typeface="新細明體" charset="-12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883114" y="2519036"/>
              <a:ext cx="207636" cy="490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-</a:t>
              </a:r>
              <a:endParaRPr kumimoji="0" lang="zh-TW" alt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864130" y="2914647"/>
              <a:ext cx="185092" cy="3814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+</a:t>
              </a:r>
              <a:endParaRPr kumimoji="0" lang="zh-TW" altLang="en-US" sz="14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060938" y="2386306"/>
              <a:ext cx="454424" cy="378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Helvetica" pitchFamily="34" charset="0"/>
                </a:rPr>
                <a:t>BZ</a:t>
              </a:r>
              <a:endParaRPr kumimoji="0" lang="zh-TW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itchFamily="34" charset="0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>
              <a:off x="6730117" y="2810778"/>
              <a:ext cx="291875" cy="286324"/>
            </a:xfrm>
            <a:prstGeom prst="triangl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ea typeface="新細明體" charset="-12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3469649" y="1609202"/>
              <a:ext cx="37968" cy="39155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ea typeface="新細明體" charset="-12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4454433" y="1611648"/>
              <a:ext cx="35595" cy="39155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ea typeface="新細明體" charset="-120"/>
                <a:cs typeface="Helvetica" pitchFamily="34" charset="0"/>
                <a:sym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分組報告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91490" y="1600201"/>
            <a:ext cx="8652510" cy="3052936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分八組報告，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5/4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報告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每堂課四組，各組報告約五分鐘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根據                                         評分，每項最高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於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5/4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第二堂報告結束後進行測驗</a:t>
            </a:r>
            <a:endParaRPr lang="en-US" altLang="zh-TW" sz="3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zh-TW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40" y="2780928"/>
            <a:ext cx="3790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討論題目（第一組）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風力如何發電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（能量形式轉換過程）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風力大小對風力發電機啟動的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關係</a:t>
            </a:r>
            <a:endParaRPr lang="zh-TW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10850" r="1307" b="18190"/>
          <a:stretch/>
        </p:blipFill>
        <p:spPr bwMode="auto">
          <a:xfrm>
            <a:off x="683569" y="2703293"/>
            <a:ext cx="4147818" cy="30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討論題目（第二組）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96004" y="1600200"/>
            <a:ext cx="8229600" cy="4525963"/>
          </a:xfrm>
        </p:spPr>
        <p:txBody>
          <a:bodyPr/>
          <a:lstStyle/>
          <a:p>
            <a:r>
              <a:rPr lang="zh-TW" altLang="en-US" sz="3000" dirty="0" smtClean="0"/>
              <a:t>垂直軸</a:t>
            </a:r>
            <a:r>
              <a:rPr lang="zh-TW" altLang="zh-TW" sz="3000" dirty="0" smtClean="0"/>
              <a:t>風力發電機</a:t>
            </a:r>
            <a:r>
              <a:rPr lang="zh-TW" altLang="en-US" sz="3000" dirty="0" smtClean="0"/>
              <a:t>與水平軸的比較</a:t>
            </a:r>
            <a:endParaRPr lang="zh-TW" altLang="zh-TW" sz="3000" dirty="0" smtClean="0"/>
          </a:p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76" y="2703294"/>
            <a:ext cx="4042712" cy="30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0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1281</Words>
  <Application>Microsoft Office PowerPoint</Application>
  <PresentationFormat>如螢幕大小 (4:3)</PresentationFormat>
  <Paragraphs>248</Paragraphs>
  <Slides>37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Office 佈景主題</vt:lpstr>
      <vt:lpstr>綠色能源：風力與水力   國立武陵高級中學／林威呈 老師</vt:lpstr>
      <vt:lpstr>為何發展綠色能源</vt:lpstr>
      <vt:lpstr>為何發展綠色能源</vt:lpstr>
      <vt:lpstr>綠色能源</vt:lpstr>
      <vt:lpstr>課程介紹</vt:lpstr>
      <vt:lpstr>評分標準</vt:lpstr>
      <vt:lpstr>分組報告</vt:lpstr>
      <vt:lpstr>討論題目（第一組）</vt:lpstr>
      <vt:lpstr>討論題目（第二組）</vt:lpstr>
      <vt:lpstr>討論題目（第三組）</vt:lpstr>
      <vt:lpstr>討論題目（第四組）</vt:lpstr>
      <vt:lpstr>討論題目（第五組）</vt:lpstr>
      <vt:lpstr>討論題目（第六組）</vt:lpstr>
      <vt:lpstr>討論題目（第七組）</vt:lpstr>
      <vt:lpstr>討論題目（第八組）</vt:lpstr>
      <vt:lpstr>PPT報告注意事項</vt:lpstr>
      <vt:lpstr>實作</vt:lpstr>
      <vt:lpstr>簡易風力發電機</vt:lpstr>
      <vt:lpstr>曾經的葉片</vt:lpstr>
      <vt:lpstr>今日任務</vt:lpstr>
      <vt:lpstr>LED 燈簡介（別忘了實驗紀錄）</vt:lpstr>
      <vt:lpstr>LED正負極判斷</vt:lpstr>
      <vt:lpstr>LED燈小實驗</vt:lpstr>
      <vt:lpstr>PowerPoint 簡報</vt:lpstr>
      <vt:lpstr>你吃麵它喊燙，風幫你吹涼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詩韻356</dc:creator>
  <cp:lastModifiedBy>怡佳178</cp:lastModifiedBy>
  <cp:revision>64</cp:revision>
  <dcterms:created xsi:type="dcterms:W3CDTF">2016-12-30T08:29:28Z</dcterms:created>
  <dcterms:modified xsi:type="dcterms:W3CDTF">2017-09-25T06:49:49Z</dcterms:modified>
</cp:coreProperties>
</file>