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2" r:id="rId16"/>
    <p:sldId id="275" r:id="rId17"/>
    <p:sldId id="273" r:id="rId18"/>
    <p:sldId id="274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88" y="-1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353F-C13D-4D26-A271-37159B69A4A0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A569-8E1C-441D-8119-9061B4C0DF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8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4C8B-777A-455D-B0CE-B93AFD510E9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94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86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3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17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3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92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1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33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64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95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04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0DAD6-CD59-492A-84A9-7592FE00E52F}" type="datetimeFigureOut">
              <a:rPr lang="zh-TW" altLang="en-US" smtClean="0"/>
              <a:t>2015/11/17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476DE-5D4C-41C7-BFD6-F762C1B508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07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xqFQoTCKDV5aaPiskCFQWblAod_WUIMw&amp;url=http://money.udn.com/money/story/5648/1263723-%E5%8F%B0%E7%81%A3%E9%97%9C%E9%8D%B5%E6%99%82%E5%88%BB-%E9%9D%9E%E6%87%82%E4%B8%8D%E5%8F%AF%E7%9A%84TPP&amp;psig=AFQjCNFt8LHjp4PPyKij2xJ57AjTiOuylA&amp;ust=144739068144074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xDIZp_K5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VRuGTYfSpM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NVrNvuRgc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EoqJG8dyBD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888821" y="4522979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r"/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926241" y="4256626"/>
            <a:ext cx="7772400" cy="63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TW" altLang="en-US" sz="28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1026" name="Picture 2" descr="https://theunaustraliandotnet.files.wordpress.com/2015/10/t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02" y="980728"/>
            <a:ext cx="9216741" cy="51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" y="574342"/>
            <a:ext cx="9144000" cy="513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/>
          <p:cNvSpPr txBox="1">
            <a:spLocks/>
          </p:cNvSpPr>
          <p:nvPr/>
        </p:nvSpPr>
        <p:spPr>
          <a:xfrm>
            <a:off x="0" y="6511924"/>
            <a:ext cx="7596336" cy="34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defRPr>
            </a:lvl1pPr>
          </a:lstStyle>
          <a:p>
            <a:r>
              <a:rPr lang="zh-TW" altLang="en-US" sz="1300" dirty="0" smtClean="0">
                <a:solidFill>
                  <a:schemeClr val="bg1"/>
                </a:solidFill>
              </a:rPr>
              <a:t>圖片來源</a:t>
            </a:r>
            <a:r>
              <a:rPr lang="zh-TW" altLang="en-US" sz="1300" dirty="0" smtClean="0">
                <a:solidFill>
                  <a:schemeClr val="bg1"/>
                </a:solidFill>
                <a:latin typeface="新細明體"/>
                <a:ea typeface="新細明體"/>
              </a:rPr>
              <a:t>：</a:t>
            </a:r>
            <a:r>
              <a:rPr lang="en-US" altLang="zh-TW" sz="1300" dirty="0">
                <a:solidFill>
                  <a:schemeClr val="bg1"/>
                </a:solidFill>
                <a:latin typeface="新細明體"/>
                <a:ea typeface="新細明體"/>
              </a:rPr>
              <a:t>http://www.thenewslens.com/post/202950/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83568" y="1556792"/>
            <a:ext cx="7848872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TW" altLang="en-US" sz="3600" dirty="0"/>
              <a:t>在台灣，工商業不斷呼籲台灣應該積極加入</a:t>
            </a:r>
            <a:r>
              <a:rPr lang="zh-TW" altLang="en-US" sz="3600" dirty="0" smtClean="0"/>
              <a:t>，</a:t>
            </a:r>
            <a:r>
              <a:rPr lang="zh-TW" altLang="en-US" sz="3600" dirty="0" smtClean="0">
                <a:solidFill>
                  <a:srgbClr val="FF0000"/>
                </a:solidFill>
              </a:rPr>
              <a:t>降低關稅</a:t>
            </a:r>
            <a:r>
              <a:rPr lang="zh-TW" altLang="en-US" sz="3600" dirty="0" smtClean="0"/>
              <a:t>能讓出口</a:t>
            </a:r>
            <a:r>
              <a:rPr lang="zh-TW" altLang="en-US" sz="3600" dirty="0"/>
              <a:t>導向的產業能夠賣出更多的</a:t>
            </a:r>
            <a:r>
              <a:rPr lang="zh-TW" altLang="en-US" sz="3600" dirty="0" smtClean="0"/>
              <a:t>商品</a:t>
            </a:r>
            <a:r>
              <a:rPr lang="zh-TW" altLang="en-US" sz="3600" dirty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600" dirty="0" smtClean="0"/>
              <a:t>國內</a:t>
            </a:r>
            <a:r>
              <a:rPr lang="zh-TW" altLang="en-US" sz="3600" dirty="0"/>
              <a:t>的傳統產業</a:t>
            </a:r>
            <a:r>
              <a:rPr lang="zh-TW" altLang="en-US" sz="3600" dirty="0" smtClean="0"/>
              <a:t>，尤其是</a:t>
            </a:r>
            <a:r>
              <a:rPr lang="zh-TW" altLang="en-US" sz="3600" dirty="0" smtClean="0">
                <a:solidFill>
                  <a:srgbClr val="FF0000"/>
                </a:solidFill>
              </a:rPr>
              <a:t>農業</a:t>
            </a:r>
            <a:r>
              <a:rPr lang="zh-TW" altLang="en-US" sz="3600" dirty="0" smtClean="0"/>
              <a:t>可能</a:t>
            </a:r>
            <a:r>
              <a:rPr lang="zh-TW" altLang="en-US" sz="3600" dirty="0"/>
              <a:t>將在開放市場的妥協下受到衝擊。 </a:t>
            </a:r>
            <a:endParaRPr lang="en-US" altLang="zh-TW" sz="36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88842" y="488639"/>
            <a:ext cx="4643198" cy="7801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en-US" altLang="zh-TW" sz="4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TPP</a:t>
            </a:r>
            <a:endParaRPr lang="zh-TW" altLang="en-US" sz="48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144826" y="142650"/>
            <a:ext cx="7772400" cy="4900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TW" sz="28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QUESTION?</a:t>
            </a:r>
            <a:endParaRPr lang="zh-TW" altLang="en-US" sz="28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210806" cy="518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/>
          <p:cNvSpPr txBox="1">
            <a:spLocks/>
          </p:cNvSpPr>
          <p:nvPr/>
        </p:nvSpPr>
        <p:spPr>
          <a:xfrm>
            <a:off x="0" y="6511924"/>
            <a:ext cx="7596336" cy="34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defRPr>
            </a:lvl1pPr>
          </a:lstStyle>
          <a:p>
            <a:r>
              <a:rPr lang="zh-TW" altLang="en-US" sz="1300" dirty="0" smtClean="0">
                <a:solidFill>
                  <a:schemeClr val="bg1"/>
                </a:solidFill>
              </a:rPr>
              <a:t>圖片來源</a:t>
            </a:r>
            <a:r>
              <a:rPr lang="zh-TW" altLang="en-US" sz="1300" dirty="0" smtClean="0">
                <a:solidFill>
                  <a:schemeClr val="bg1"/>
                </a:solidFill>
                <a:latin typeface="新細明體"/>
                <a:ea typeface="新細明體"/>
              </a:rPr>
              <a:t>：</a:t>
            </a:r>
            <a:r>
              <a:rPr lang="en-US" altLang="zh-TW" sz="1300" dirty="0">
                <a:solidFill>
                  <a:schemeClr val="bg1"/>
                </a:solidFill>
                <a:latin typeface="新細明體"/>
                <a:ea typeface="新細明體"/>
              </a:rPr>
              <a:t>http://www.thenewslens.com/post/202950/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1052736"/>
            <a:ext cx="1043441" cy="8026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41168"/>
            <a:ext cx="982883" cy="7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263114" cy="508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 txBox="1">
            <a:spLocks/>
          </p:cNvSpPr>
          <p:nvPr/>
        </p:nvSpPr>
        <p:spPr>
          <a:xfrm>
            <a:off x="0" y="6511924"/>
            <a:ext cx="7596336" cy="34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defRPr>
            </a:lvl1pPr>
          </a:lstStyle>
          <a:p>
            <a:r>
              <a:rPr lang="zh-TW" altLang="en-US" sz="1300" dirty="0" smtClean="0">
                <a:solidFill>
                  <a:schemeClr val="bg1"/>
                </a:solidFill>
              </a:rPr>
              <a:t>圖片來源</a:t>
            </a:r>
            <a:r>
              <a:rPr lang="zh-TW" altLang="en-US" sz="1300" dirty="0" smtClean="0">
                <a:solidFill>
                  <a:schemeClr val="bg1"/>
                </a:solidFill>
                <a:latin typeface="新細明體"/>
                <a:ea typeface="新細明體"/>
              </a:rPr>
              <a:t>：</a:t>
            </a:r>
            <a:r>
              <a:rPr lang="en-US" altLang="zh-TW" sz="1300" dirty="0">
                <a:solidFill>
                  <a:schemeClr val="bg1"/>
                </a:solidFill>
                <a:latin typeface="新細明體"/>
                <a:ea typeface="新細明體"/>
              </a:rPr>
              <a:t>http://udn.com/news/story/8873/1307725-</a:t>
            </a:r>
            <a:r>
              <a:rPr lang="zh-TW" altLang="en-US" sz="1300" dirty="0">
                <a:solidFill>
                  <a:schemeClr val="bg1"/>
                </a:solidFill>
                <a:latin typeface="新細明體"/>
                <a:ea typeface="新細明體"/>
              </a:rPr>
              <a:t>一張圖看懂台灣拚加入的</a:t>
            </a:r>
            <a:r>
              <a:rPr lang="en-US" altLang="zh-TW" sz="1300" dirty="0">
                <a:solidFill>
                  <a:schemeClr val="bg1"/>
                </a:solidFill>
                <a:latin typeface="新細明體"/>
                <a:ea typeface="新細明體"/>
              </a:rPr>
              <a:t>TPP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83568" y="1556792"/>
            <a:ext cx="7848872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TW" altLang="en-US" sz="3600" dirty="0"/>
              <a:t>國內政</a:t>
            </a:r>
            <a:r>
              <a:rPr lang="zh-TW" altLang="en-US" sz="3600" dirty="0" smtClean="0"/>
              <a:t>商同聲</a:t>
            </a:r>
            <a:r>
              <a:rPr lang="zh-TW" altLang="en-US" sz="3600" dirty="0"/>
              <a:t>高喊「再不加入就要被世界邊緣化了！</a:t>
            </a:r>
            <a:r>
              <a:rPr lang="zh-TW" altLang="en-US" sz="3600" dirty="0" smtClean="0"/>
              <a:t>」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但是</a:t>
            </a:r>
            <a:r>
              <a:rPr lang="en-US" altLang="zh-TW" sz="3600" dirty="0" smtClean="0"/>
              <a:t>…</a:t>
            </a:r>
            <a:r>
              <a:rPr lang="zh-TW" altLang="en-US" sz="3600" dirty="0">
                <a:solidFill>
                  <a:srgbClr val="FF0000"/>
                </a:solidFill>
              </a:rPr>
              <a:t>台灣準備好了嗎</a:t>
            </a:r>
            <a:r>
              <a:rPr lang="zh-TW" altLang="en-US" sz="3600" dirty="0" smtClean="0">
                <a:solidFill>
                  <a:srgbClr val="FF0000"/>
                </a:solidFill>
              </a:rPr>
              <a:t>？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3600" dirty="0" smtClean="0"/>
              <a:t>TPP</a:t>
            </a:r>
            <a:r>
              <a:rPr lang="zh-TW" altLang="en-US" sz="3600" dirty="0" smtClean="0"/>
              <a:t>對哪</a:t>
            </a:r>
            <a:r>
              <a:rPr lang="zh-TW" altLang="en-US" sz="3600" dirty="0"/>
              <a:t>些</a:t>
            </a:r>
            <a:r>
              <a:rPr lang="zh-TW" altLang="en-US" sz="3600" dirty="0" smtClean="0"/>
              <a:t>產業造成衝擊</a:t>
            </a:r>
            <a:r>
              <a:rPr lang="zh-TW" altLang="en-US" sz="3600" dirty="0"/>
              <a:t>？現行法規足以</a:t>
            </a:r>
            <a:r>
              <a:rPr lang="zh-TW" altLang="en-US" sz="3600" dirty="0" smtClean="0"/>
              <a:t>應付嗎？政府擬好對策了嗎？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   </a:t>
            </a:r>
            <a:r>
              <a:rPr lang="zh-TW" altLang="en-US" sz="3600" dirty="0" smtClean="0">
                <a:solidFill>
                  <a:srgbClr val="FF0000"/>
                </a:solidFill>
              </a:rPr>
              <a:t>加入</a:t>
            </a:r>
            <a:r>
              <a:rPr lang="en-US" altLang="zh-TW" sz="3600" dirty="0" smtClean="0">
                <a:solidFill>
                  <a:srgbClr val="FF0000"/>
                </a:solidFill>
              </a:rPr>
              <a:t>TPP</a:t>
            </a:r>
            <a:r>
              <a:rPr lang="zh-TW" altLang="en-US" sz="3600" dirty="0" smtClean="0">
                <a:solidFill>
                  <a:srgbClr val="FF0000"/>
                </a:solidFill>
              </a:rPr>
              <a:t>，真的</a:t>
            </a:r>
            <a:r>
              <a:rPr lang="en-US" altLang="zh-TW" sz="3600" dirty="0" smtClean="0">
                <a:solidFill>
                  <a:srgbClr val="FF0000"/>
                </a:solidFill>
              </a:rPr>
              <a:t>Z&gt;B</a:t>
            </a:r>
            <a:r>
              <a:rPr lang="zh-TW" altLang="en-US" sz="3600" dirty="0" smtClean="0">
                <a:solidFill>
                  <a:srgbClr val="FF0000"/>
                </a:solidFill>
              </a:rPr>
              <a:t>？</a:t>
            </a:r>
            <a:endParaRPr lang="en-US" altLang="zh-TW" sz="3600" dirty="0">
              <a:solidFill>
                <a:srgbClr val="FF0000"/>
              </a:solidFill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88842" y="488639"/>
            <a:ext cx="4643198" cy="7801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en-US" altLang="zh-TW" sz="4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TPP</a:t>
            </a:r>
            <a:endParaRPr lang="zh-TW" altLang="en-US" sz="48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144826" y="142650"/>
            <a:ext cx="7772400" cy="4900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TW" sz="28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QUESTION?</a:t>
            </a:r>
            <a:endParaRPr lang="zh-TW" altLang="en-US" sz="28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gw.udn.com.tw/gw/photo.php?u=http://uc.udn.com.tw/photo/2015/10/21/2/1433017.jpg&amp;sl=W&amp;fw=75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68952" cy="64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title"/>
          </p:nvPr>
        </p:nvSpPr>
        <p:spPr>
          <a:xfrm>
            <a:off x="0" y="6577038"/>
            <a:ext cx="3131840" cy="2809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zh-TW" altLang="en-US" sz="1300" dirty="0" smtClean="0"/>
              <a:t>圖片來源</a:t>
            </a:r>
            <a:r>
              <a:rPr lang="zh-TW" altLang="en-US" sz="1300" dirty="0" smtClean="0">
                <a:latin typeface="新細明體"/>
                <a:ea typeface="新細明體"/>
              </a:rPr>
              <a:t>：聯合新聞網</a:t>
            </a:r>
            <a:endParaRPr lang="zh-TW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0059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加入</a:t>
            </a:r>
            <a:r>
              <a:rPr lang="en-US" altLang="zh-TW" sz="5400" dirty="0" smtClean="0"/>
              <a:t>TPP</a:t>
            </a:r>
            <a:r>
              <a:rPr lang="zh-TW" altLang="en-US" sz="5400" dirty="0" smtClean="0"/>
              <a:t>，</a:t>
            </a:r>
            <a:r>
              <a:rPr lang="zh-TW" altLang="en-US" dirty="0" smtClean="0"/>
              <a:t>真的</a:t>
            </a:r>
            <a:r>
              <a:rPr lang="en-US" altLang="zh-TW" sz="5400" dirty="0" smtClean="0"/>
              <a:t>Z&gt;B</a:t>
            </a:r>
            <a:r>
              <a:rPr lang="zh-TW" altLang="en-US" sz="5400" dirty="0" smtClean="0"/>
              <a:t> </a:t>
            </a:r>
            <a:r>
              <a:rPr lang="en-US" altLang="zh-TW" sz="4800" dirty="0" smtClean="0"/>
              <a:t>??</a:t>
            </a:r>
            <a:endParaRPr lang="zh-TW" alt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96752"/>
            <a:ext cx="797972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srda.sinica.edu.tw/resources/videopic/1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9081" b="9311"/>
          <a:stretch/>
        </p:blipFill>
        <p:spPr bwMode="auto">
          <a:xfrm>
            <a:off x="7500822" y="5716534"/>
            <a:ext cx="1812597" cy="11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5496" y="6519020"/>
            <a:ext cx="2173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zh-TW" altLang="en-US" sz="1400" dirty="0" smtClean="0">
                <a:latin typeface="新細明體"/>
              </a:rPr>
              <a:t>：</a:t>
            </a:r>
            <a:r>
              <a:rPr lang="zh-TW" altLang="en-US" sz="1400" dirty="0">
                <a:latin typeface="新細明體"/>
              </a:rPr>
              <a:t>壹</a:t>
            </a:r>
            <a:r>
              <a:rPr lang="zh-TW" altLang="en-US" sz="1400" dirty="0" smtClean="0">
                <a:latin typeface="新細明體"/>
              </a:rPr>
              <a:t>電視</a:t>
            </a:r>
            <a:r>
              <a:rPr lang="en-US" altLang="zh-TW" sz="1400" dirty="0" err="1" smtClean="0">
                <a:latin typeface="新細明體"/>
              </a:rPr>
              <a:t>NextTV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436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6455" y="87865"/>
            <a:ext cx="9137545" cy="13249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sz="4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延伸學習</a:t>
            </a:r>
            <a:r>
              <a:rPr lang="en-US" altLang="zh-TW" sz="48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/>
            </a:r>
            <a:br>
              <a:rPr lang="en-US" altLang="zh-TW" sz="4800" dirty="0">
                <a:latin typeface="華康中黑體" panose="020B0509000000000000" pitchFamily="49" charset="-120"/>
                <a:ea typeface="華康中黑體" panose="020B0509000000000000" pitchFamily="49" charset="-120"/>
              </a:rPr>
            </a:br>
            <a:r>
              <a:rPr lang="zh-TW" altLang="en-US" sz="4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   </a:t>
            </a:r>
            <a:r>
              <a:rPr lang="zh-TW" altLang="zh-TW" dirty="0" smtClean="0"/>
              <a:t>年輕人</a:t>
            </a:r>
            <a:r>
              <a:rPr lang="zh-TW" altLang="zh-TW" dirty="0"/>
              <a:t>，「東協」就是</a:t>
            </a:r>
            <a:r>
              <a:rPr lang="zh-TW" altLang="zh-TW" dirty="0" smtClean="0"/>
              <a:t>你新</a:t>
            </a:r>
            <a:r>
              <a:rPr lang="zh-TW" altLang="zh-TW" dirty="0"/>
              <a:t>戰</a:t>
            </a:r>
            <a:r>
              <a:rPr lang="zh-TW" altLang="zh-TW" sz="4800" dirty="0"/>
              <a:t>場</a:t>
            </a:r>
            <a:endParaRPr lang="zh-TW" altLang="en-US" sz="48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30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5" y="1628723"/>
            <a:ext cx="7776864" cy="461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rda.sinica.edu.tw/resources/videopic/1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9081" b="9311"/>
          <a:stretch/>
        </p:blipFill>
        <p:spPr bwMode="auto">
          <a:xfrm>
            <a:off x="7500822" y="5716535"/>
            <a:ext cx="1812597" cy="11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6455" y="87865"/>
            <a:ext cx="9137545" cy="13249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zh-TW" altLang="en-US" sz="4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延伸學習</a:t>
            </a:r>
            <a:r>
              <a:rPr lang="en-US" altLang="zh-TW" sz="48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/>
            </a:r>
            <a:br>
              <a:rPr lang="en-US" altLang="zh-TW" sz="4800" dirty="0">
                <a:latin typeface="華康中黑體" panose="020B0509000000000000" pitchFamily="49" charset="-120"/>
                <a:ea typeface="華康中黑體" panose="020B0509000000000000" pitchFamily="49" charset="-120"/>
              </a:rPr>
            </a:br>
            <a:r>
              <a:rPr lang="zh-TW" altLang="en-US" sz="4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 </a:t>
            </a:r>
            <a:r>
              <a:rPr lang="zh-TW" altLang="zh-TW" sz="4000" dirty="0" smtClean="0"/>
              <a:t>機會</a:t>
            </a:r>
            <a:r>
              <a:rPr lang="zh-TW" altLang="zh-TW" sz="4000" dirty="0"/>
              <a:t>與隱憂並存，台灣人才的印尼挑戰</a:t>
            </a:r>
            <a:endParaRPr lang="zh-TW" altLang="en-US" sz="40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5" name="Picture 4" descr="https://srda.sinica.edu.tw/resources/videopic/1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9081" b="9311"/>
          <a:stretch/>
        </p:blipFill>
        <p:spPr bwMode="auto">
          <a:xfrm>
            <a:off x="7500822" y="5716535"/>
            <a:ext cx="1812597" cy="11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24118" cy="437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144826" y="142650"/>
            <a:ext cx="7772400" cy="7660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TW" sz="28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TPP</a:t>
            </a:r>
            <a:r>
              <a:rPr lang="zh-TW" altLang="en-US" sz="36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28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683568" y="1556792"/>
            <a:ext cx="7848872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TW" altLang="zh-TW" sz="3600" dirty="0" smtClean="0">
                <a:solidFill>
                  <a:srgbClr val="FF0000"/>
                </a:solidFill>
              </a:rPr>
              <a:t>跨</a:t>
            </a:r>
            <a:r>
              <a:rPr lang="zh-TW" altLang="zh-TW" sz="3600" dirty="0">
                <a:solidFill>
                  <a:srgbClr val="FF0000"/>
                </a:solidFill>
              </a:rPr>
              <a:t>太平洋夥伴協定</a:t>
            </a:r>
            <a:r>
              <a:rPr lang="zh-TW" altLang="zh-TW" sz="3600" dirty="0" smtClean="0"/>
              <a:t>（簡稱</a:t>
            </a:r>
            <a:r>
              <a:rPr lang="en-US" altLang="zh-TW" sz="3600" dirty="0">
                <a:solidFill>
                  <a:srgbClr val="FF0000"/>
                </a:solidFill>
              </a:rPr>
              <a:t>TPP</a:t>
            </a:r>
            <a:r>
              <a:rPr lang="zh-TW" altLang="zh-TW" sz="3600" dirty="0"/>
              <a:t>）是由亞太經濟合作會議成員國</a:t>
            </a:r>
            <a:r>
              <a:rPr lang="zh-TW" altLang="zh-TW" sz="3600" dirty="0" smtClean="0"/>
              <a:t>發起，旨在</a:t>
            </a:r>
            <a:r>
              <a:rPr lang="zh-TW" altLang="zh-TW" sz="3600" dirty="0"/>
              <a:t>促進亞太區的貿易</a:t>
            </a:r>
            <a:r>
              <a:rPr lang="zh-TW" altLang="zh-TW" sz="3600" dirty="0" smtClean="0"/>
              <a:t>自由化</a:t>
            </a:r>
            <a:r>
              <a:rPr lang="zh-TW" altLang="zh-TW" sz="3600" dirty="0"/>
              <a:t>。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3600" dirty="0" smtClean="0"/>
              <a:t>2006</a:t>
            </a:r>
            <a:r>
              <a:rPr lang="zh-TW" altLang="zh-TW" sz="3600" dirty="0"/>
              <a:t>年由新加坡、汶萊、智利與紐西蘭開始啟動自由貿易協定，由於發起國經濟總量較小，</a:t>
            </a:r>
            <a:r>
              <a:rPr lang="en-US" altLang="zh-TW" sz="3600" dirty="0"/>
              <a:t>TPP</a:t>
            </a:r>
            <a:r>
              <a:rPr lang="zh-TW" altLang="zh-TW" sz="3600" dirty="0"/>
              <a:t>最初並沒有在亞太地區引起太多關注</a:t>
            </a:r>
            <a:r>
              <a:rPr lang="zh-TW" altLang="zh-TW" sz="3600" dirty="0" smtClean="0"/>
              <a:t>。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3041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 txBox="1">
            <a:spLocks/>
          </p:cNvSpPr>
          <p:nvPr/>
        </p:nvSpPr>
        <p:spPr>
          <a:xfrm>
            <a:off x="683568" y="1556792"/>
            <a:ext cx="7848872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TW" altLang="zh-TW" sz="3600" dirty="0" smtClean="0"/>
              <a:t>直到</a:t>
            </a:r>
            <a:r>
              <a:rPr lang="zh-TW" altLang="zh-TW" sz="3600" dirty="0">
                <a:solidFill>
                  <a:srgbClr val="FF0000"/>
                </a:solidFill>
              </a:rPr>
              <a:t>美國</a:t>
            </a:r>
            <a:r>
              <a:rPr lang="zh-TW" altLang="zh-TW" sz="3600" dirty="0"/>
              <a:t>在</a:t>
            </a:r>
            <a:r>
              <a:rPr lang="en-US" altLang="zh-TW" sz="3600" dirty="0"/>
              <a:t>2009</a:t>
            </a:r>
            <a:r>
              <a:rPr lang="zh-TW" altLang="zh-TW" sz="3600" dirty="0"/>
              <a:t>年年底高調宣布加入</a:t>
            </a:r>
            <a:r>
              <a:rPr lang="en-US" altLang="zh-TW" sz="3600" dirty="0"/>
              <a:t>TPP</a:t>
            </a:r>
            <a:r>
              <a:rPr lang="zh-TW" altLang="zh-TW" sz="3600" dirty="0"/>
              <a:t>談判，這一多邊貿易談判才引來各方</a:t>
            </a:r>
            <a:r>
              <a:rPr lang="zh-TW" altLang="zh-TW" sz="3600" dirty="0" smtClean="0"/>
              <a:t>矚目。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600" dirty="0" smtClean="0"/>
              <a:t>標榜</a:t>
            </a:r>
            <a:r>
              <a:rPr lang="zh-TW" altLang="en-US" sz="3600" dirty="0"/>
              <a:t>全面性、高品質、高標準，協議範圍超越</a:t>
            </a:r>
            <a:r>
              <a:rPr lang="en-US" altLang="zh-TW" sz="3600" dirty="0"/>
              <a:t>WTO</a:t>
            </a:r>
            <a:r>
              <a:rPr lang="zh-TW" altLang="zh-TW" sz="3600" dirty="0"/>
              <a:t> ，</a:t>
            </a:r>
            <a:r>
              <a:rPr lang="zh-TW" altLang="en-US" sz="3600" dirty="0"/>
              <a:t>是近</a:t>
            </a:r>
            <a:r>
              <a:rPr lang="en-US" altLang="zh-TW" sz="3600" dirty="0"/>
              <a:t>20</a:t>
            </a:r>
            <a:r>
              <a:rPr lang="zh-TW" altLang="en-US" sz="3600" dirty="0"/>
              <a:t>年來全球規模最大的貿易協定</a:t>
            </a:r>
            <a:r>
              <a:rPr lang="zh-TW" altLang="zh-TW" sz="3600" dirty="0"/>
              <a:t>。</a:t>
            </a:r>
            <a:endParaRPr lang="en-US" altLang="zh-TW" sz="3600" dirty="0"/>
          </a:p>
          <a:p>
            <a:pPr>
              <a:buFont typeface="Wingdings" panose="05000000000000000000" pitchFamily="2" charset="2"/>
              <a:buChar char="n"/>
            </a:pPr>
            <a:endParaRPr lang="zh-TW" altLang="zh-TW" sz="3600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144826" y="142650"/>
            <a:ext cx="7772400" cy="7660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TW" sz="28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TPP</a:t>
            </a:r>
            <a:r>
              <a:rPr lang="zh-TW" altLang="en-US" sz="36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28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91534" y="332656"/>
            <a:ext cx="8795189" cy="5859796"/>
            <a:chOff x="191534" y="188640"/>
            <a:chExt cx="8795189" cy="5859796"/>
          </a:xfrm>
        </p:grpSpPr>
        <p:pic>
          <p:nvPicPr>
            <p:cNvPr id="2054" name="Picture 6" descr="http://image.cache.storm.mg/styles/smg-800xauto-er/s3/media/image/2015/05/24/20150524-125439_U1253_M62507_ee2d.jpg?itok=JP8bMUr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34" y="188640"/>
              <a:ext cx="8795189" cy="5859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626" y="2795029"/>
              <a:ext cx="1052246" cy="706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5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takungpao.com/2015/1012/20151012025825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9" y="129490"/>
            <a:ext cx="46101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3"/>
          <p:cNvSpPr txBox="1">
            <a:spLocks/>
          </p:cNvSpPr>
          <p:nvPr/>
        </p:nvSpPr>
        <p:spPr>
          <a:xfrm>
            <a:off x="0" y="6511924"/>
            <a:ext cx="9144000" cy="3460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defRPr>
            </a:lvl1pPr>
          </a:lstStyle>
          <a:p>
            <a:pPr algn="l"/>
            <a:r>
              <a:rPr lang="zh-TW" altLang="en-US" sz="1300" dirty="0" smtClean="0">
                <a:solidFill>
                  <a:schemeClr val="bg1"/>
                </a:solidFill>
              </a:rPr>
              <a:t>圖片來源</a:t>
            </a:r>
            <a:r>
              <a:rPr lang="zh-TW" altLang="en-US" sz="1300" dirty="0" smtClean="0">
                <a:solidFill>
                  <a:schemeClr val="bg1"/>
                </a:solidFill>
                <a:latin typeface="新細明體"/>
                <a:ea typeface="新細明體"/>
              </a:rPr>
              <a:t>：</a:t>
            </a:r>
            <a:r>
              <a:rPr lang="en-US" altLang="zh-TW" sz="1300" dirty="0">
                <a:solidFill>
                  <a:schemeClr val="bg1"/>
                </a:solidFill>
                <a:latin typeface="新細明體"/>
                <a:ea typeface="新細明體"/>
              </a:rPr>
              <a:t>http://news.takungpao.com.hk/paper/q/2015/1012/3211747.html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4692009" y="764704"/>
            <a:ext cx="4272479" cy="5289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TW" altLang="en-US" sz="3600" dirty="0" smtClean="0"/>
              <a:t>協定</a:t>
            </a:r>
            <a:r>
              <a:rPr lang="zh-TW" altLang="en-US" sz="3600" dirty="0"/>
              <a:t>完成後，經濟規模可達</a:t>
            </a:r>
            <a:r>
              <a:rPr lang="en-US" altLang="zh-TW" sz="3600" dirty="0"/>
              <a:t>28</a:t>
            </a:r>
            <a:r>
              <a:rPr lang="zh-TW" altLang="en-US" sz="3600" dirty="0"/>
              <a:t>兆美元，約</a:t>
            </a:r>
            <a:r>
              <a:rPr lang="zh-TW" altLang="en-US" sz="3600" dirty="0">
                <a:solidFill>
                  <a:srgbClr val="FF0000"/>
                </a:solidFill>
              </a:rPr>
              <a:t>占全球生產總值</a:t>
            </a:r>
            <a:r>
              <a:rPr lang="zh-TW" altLang="en-US" sz="3600" dirty="0" smtClean="0">
                <a:solidFill>
                  <a:srgbClr val="FF0000"/>
                </a:solidFill>
              </a:rPr>
              <a:t>的</a:t>
            </a:r>
            <a:r>
              <a:rPr lang="en-US" altLang="zh-TW" sz="3600" dirty="0" smtClean="0">
                <a:solidFill>
                  <a:srgbClr val="FF0000"/>
                </a:solidFill>
              </a:rPr>
              <a:t>40%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600" dirty="0"/>
              <a:t>是亞太地區最大的區域經濟整合</a:t>
            </a:r>
            <a:r>
              <a:rPr lang="zh-TW" altLang="en-US" sz="3600" dirty="0" smtClean="0"/>
              <a:t>體</a:t>
            </a:r>
            <a:r>
              <a:rPr lang="zh-TW" altLang="zh-TW" sz="3600" dirty="0" smtClean="0"/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9167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 txBox="1">
            <a:spLocks/>
          </p:cNvSpPr>
          <p:nvPr/>
        </p:nvSpPr>
        <p:spPr>
          <a:xfrm>
            <a:off x="683568" y="1556792"/>
            <a:ext cx="7848872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TW" sz="3600" dirty="0" smtClean="0"/>
              <a:t>TPP</a:t>
            </a:r>
            <a:r>
              <a:rPr lang="zh-TW" altLang="zh-TW" sz="3600" dirty="0"/>
              <a:t>原則上要求</a:t>
            </a:r>
            <a:r>
              <a:rPr lang="en-US" altLang="zh-TW" sz="3600" dirty="0">
                <a:solidFill>
                  <a:srgbClr val="FF0000"/>
                </a:solidFill>
              </a:rPr>
              <a:t>100%</a:t>
            </a:r>
            <a:r>
              <a:rPr lang="zh-TW" altLang="zh-TW" sz="3600" dirty="0">
                <a:solidFill>
                  <a:srgbClr val="FF0000"/>
                </a:solidFill>
              </a:rPr>
              <a:t>廢除關稅</a:t>
            </a:r>
            <a:r>
              <a:rPr lang="zh-TW" altLang="zh-TW" sz="3600" dirty="0"/>
              <a:t>，其內容比自由貿易協定（</a:t>
            </a:r>
            <a:r>
              <a:rPr lang="en-US" altLang="zh-TW" sz="3600" dirty="0"/>
              <a:t>FTA</a:t>
            </a:r>
            <a:r>
              <a:rPr lang="zh-TW" altLang="zh-TW" sz="3600" dirty="0"/>
              <a:t>）更為廣泛，自由化程度也更高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zh-TW" sz="3600" dirty="0"/>
              <a:t>除消除關稅等貿易壁壘的內容外，還包括實現人員、資金流動的自由化，保護智慧財產權，改善經營環境</a:t>
            </a:r>
            <a:r>
              <a:rPr lang="zh-TW" altLang="zh-TW" sz="3600" dirty="0" smtClean="0"/>
              <a:t>等</a:t>
            </a:r>
            <a:r>
              <a:rPr lang="zh-TW" altLang="zh-TW" sz="3600" dirty="0"/>
              <a:t>。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144826" y="142650"/>
            <a:ext cx="7772400" cy="7660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TW" sz="28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TPP</a:t>
            </a:r>
            <a:r>
              <a:rPr lang="zh-TW" altLang="en-US" sz="36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28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 txBox="1">
            <a:spLocks/>
          </p:cNvSpPr>
          <p:nvPr/>
        </p:nvSpPr>
        <p:spPr>
          <a:xfrm>
            <a:off x="683568" y="1556792"/>
            <a:ext cx="7848872" cy="40324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TW" altLang="zh-TW" sz="3600" dirty="0" smtClean="0"/>
              <a:t>美國</a:t>
            </a:r>
            <a:r>
              <a:rPr lang="zh-TW" altLang="zh-TW" sz="3600" dirty="0"/>
              <a:t>積極推動</a:t>
            </a:r>
            <a:r>
              <a:rPr lang="en-US" altLang="zh-TW" sz="3600" dirty="0"/>
              <a:t>TTP</a:t>
            </a:r>
            <a:r>
              <a:rPr lang="zh-TW" altLang="zh-TW" sz="3600" dirty="0"/>
              <a:t>談判的用意，首先是為了</a:t>
            </a:r>
            <a:r>
              <a:rPr lang="zh-TW" altLang="zh-TW" sz="3600" dirty="0">
                <a:solidFill>
                  <a:srgbClr val="FF0000"/>
                </a:solidFill>
              </a:rPr>
              <a:t>提升美國在亞太地區的主導</a:t>
            </a:r>
            <a:r>
              <a:rPr lang="zh-TW" altLang="zh-TW" sz="3600" dirty="0" smtClean="0">
                <a:solidFill>
                  <a:srgbClr val="FF0000"/>
                </a:solidFill>
              </a:rPr>
              <a:t>權</a:t>
            </a:r>
            <a:r>
              <a:rPr lang="zh-TW" altLang="zh-TW" sz="3600" dirty="0"/>
              <a:t>。</a:t>
            </a:r>
            <a:endParaRPr lang="en-US" altLang="zh-TW" sz="3600" dirty="0"/>
          </a:p>
          <a:p>
            <a:pPr marL="0" indent="0">
              <a:buNone/>
            </a:pPr>
            <a:endParaRPr lang="en-US" altLang="zh-TW" sz="2800" dirty="0"/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3600" dirty="0" smtClean="0"/>
              <a:t>美國</a:t>
            </a:r>
            <a:r>
              <a:rPr lang="zh-TW" altLang="en-US" sz="3600" dirty="0"/>
              <a:t>要加強太平洋的經濟影響力，必須要能和</a:t>
            </a:r>
            <a:r>
              <a:rPr lang="zh-TW" altLang="en-US" sz="3600" dirty="0">
                <a:solidFill>
                  <a:srgbClr val="FF0000"/>
                </a:solidFill>
              </a:rPr>
              <a:t>中國主導的</a:t>
            </a:r>
            <a:r>
              <a:rPr lang="en-US" altLang="zh-TW" sz="3600" dirty="0">
                <a:solidFill>
                  <a:srgbClr val="FF0000"/>
                </a:solidFill>
              </a:rPr>
              <a:t>RCEP</a:t>
            </a:r>
            <a:r>
              <a:rPr lang="zh-TW" altLang="en-US" sz="3600" dirty="0"/>
              <a:t>（區域全面經濟夥伴關係）分庭抗禮，才有更多與中國在太平洋爭鋒的</a:t>
            </a:r>
            <a:r>
              <a:rPr lang="zh-TW" altLang="en-US" sz="3600" dirty="0" smtClean="0"/>
              <a:t>籌碼</a:t>
            </a:r>
            <a:r>
              <a:rPr lang="zh-TW" altLang="zh-TW" sz="3600" dirty="0"/>
              <a:t>。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144826" y="142650"/>
            <a:ext cx="7772400" cy="7660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TW" sz="28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TPP</a:t>
            </a:r>
            <a:r>
              <a:rPr lang="zh-TW" altLang="en-US" sz="36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28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兩分半看懂台灣一直想加入的</a:t>
            </a:r>
            <a:r>
              <a:rPr lang="en-US" altLang="zh-TW" dirty="0"/>
              <a:t>TPP </a:t>
            </a:r>
            <a:endParaRPr lang="zh-TW" altLang="en-US" dirty="0"/>
          </a:p>
        </p:txBody>
      </p:sp>
      <p:pic>
        <p:nvPicPr>
          <p:cNvPr id="1030" name="Picture 6" descr="序列 01.静止00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7" y="1286652"/>
            <a:ext cx="7961401" cy="44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rda.sinica.edu.tw/resources/videopic/1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9081" b="9311"/>
          <a:stretch/>
        </p:blipFill>
        <p:spPr bwMode="auto">
          <a:xfrm>
            <a:off x="7500822" y="5716535"/>
            <a:ext cx="1812597" cy="11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0" y="6511924"/>
            <a:ext cx="7596336" cy="346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+mj-cs"/>
              </a:defRPr>
            </a:lvl1pPr>
          </a:lstStyle>
          <a:p>
            <a:r>
              <a:rPr lang="zh-TW" altLang="en-US" sz="1300" dirty="0" smtClean="0">
                <a:solidFill>
                  <a:schemeClr val="bg1"/>
                </a:solidFill>
              </a:rPr>
              <a:t>圖片來源</a:t>
            </a:r>
            <a:r>
              <a:rPr lang="zh-TW" altLang="en-US" sz="1300" dirty="0" smtClean="0">
                <a:solidFill>
                  <a:schemeClr val="bg1"/>
                </a:solidFill>
                <a:latin typeface="新細明體"/>
                <a:ea typeface="新細明體"/>
              </a:rPr>
              <a:t>：</a:t>
            </a:r>
            <a:r>
              <a:rPr lang="en-US" altLang="zh-TW" sz="1300" dirty="0">
                <a:solidFill>
                  <a:schemeClr val="bg1"/>
                </a:solidFill>
                <a:latin typeface="新細明體"/>
                <a:ea typeface="新細明體"/>
              </a:rPr>
              <a:t>http://www.thenewslens.com/post/202950/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6519020"/>
            <a:ext cx="2151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zh-TW" altLang="en-US" sz="1400" dirty="0" smtClean="0">
                <a:latin typeface="新細明體"/>
              </a:rPr>
              <a:t>：</a:t>
            </a:r>
            <a:r>
              <a:rPr lang="en-US" altLang="zh-TW" sz="1400" dirty="0" smtClean="0">
                <a:latin typeface="新細明體"/>
              </a:rPr>
              <a:t>The News Lens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05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83568" y="1556792"/>
            <a:ext cx="7848872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zh-TW" altLang="en-US" sz="3600" dirty="0" smtClean="0"/>
              <a:t>在</a:t>
            </a:r>
            <a:r>
              <a:rPr lang="zh-TW" altLang="en-US" sz="3600" dirty="0"/>
              <a:t>美國主導的談判裡，</a:t>
            </a:r>
            <a:r>
              <a:rPr lang="zh-TW" altLang="en-US" sz="3600" dirty="0" smtClean="0"/>
              <a:t>針對生技製藥的</a:t>
            </a:r>
            <a:r>
              <a:rPr lang="zh-TW" altLang="en-US" sz="3600" dirty="0" smtClean="0">
                <a:solidFill>
                  <a:srgbClr val="FF0000"/>
                </a:solidFill>
              </a:rPr>
              <a:t>智慧財產權</a:t>
            </a:r>
            <a:r>
              <a:rPr lang="zh-TW" altLang="en-US" sz="3600" dirty="0"/>
              <a:t>、</a:t>
            </a:r>
            <a:r>
              <a:rPr lang="zh-TW" altLang="en-US" sz="3600" dirty="0">
                <a:solidFill>
                  <a:srgbClr val="FF0000"/>
                </a:solidFill>
              </a:rPr>
              <a:t>農產品的流通</a:t>
            </a:r>
            <a:r>
              <a:rPr lang="zh-TW" altLang="en-US" sz="3600" dirty="0"/>
              <a:t>以及</a:t>
            </a:r>
            <a:r>
              <a:rPr lang="zh-TW" altLang="en-US" sz="3600" dirty="0">
                <a:solidFill>
                  <a:srgbClr val="FF0000"/>
                </a:solidFill>
              </a:rPr>
              <a:t>汽車產業的關稅</a:t>
            </a:r>
            <a:r>
              <a:rPr lang="zh-TW" altLang="en-US" sz="3600" dirty="0" smtClean="0">
                <a:solidFill>
                  <a:srgbClr val="FF0000"/>
                </a:solidFill>
              </a:rPr>
              <a:t>問題</a:t>
            </a:r>
            <a:r>
              <a:rPr lang="zh-TW" altLang="en-US" sz="3600" dirty="0" smtClean="0"/>
              <a:t>等，</a:t>
            </a:r>
            <a:r>
              <a:rPr lang="zh-TW" altLang="en-US" sz="3600" dirty="0"/>
              <a:t>各國僵持不下，</a:t>
            </a:r>
            <a:r>
              <a:rPr lang="zh-TW" altLang="en-US" sz="3600" dirty="0" smtClean="0"/>
              <a:t>是多次談判</a:t>
            </a:r>
            <a:r>
              <a:rPr lang="zh-TW" altLang="en-US" sz="3600" dirty="0"/>
              <a:t>觸礁的</a:t>
            </a:r>
            <a:r>
              <a:rPr lang="zh-TW" altLang="en-US" sz="3600" dirty="0" smtClean="0"/>
              <a:t>主因</a:t>
            </a:r>
            <a:r>
              <a:rPr lang="zh-TW" altLang="en-US" sz="3600" dirty="0"/>
              <a:t>。 </a:t>
            </a: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3600" dirty="0" smtClean="0"/>
              <a:t>2015</a:t>
            </a:r>
            <a:r>
              <a:rPr lang="zh-TW" altLang="en-US" sz="3600" dirty="0" smtClean="0"/>
              <a:t>年</a:t>
            </a:r>
            <a:r>
              <a:rPr lang="en-US" altLang="zh-TW" sz="3600" dirty="0" smtClean="0"/>
              <a:t>10</a:t>
            </a:r>
            <a:r>
              <a:rPr lang="zh-TW" altLang="en-US" sz="3600" dirty="0" smtClean="0"/>
              <a:t>月，</a:t>
            </a:r>
            <a:r>
              <a:rPr lang="en-US" altLang="zh-TW" sz="3600" dirty="0" smtClean="0"/>
              <a:t>TPP12</a:t>
            </a:r>
            <a:r>
              <a:rPr lang="zh-TW" altLang="en-US" sz="3600" dirty="0" smtClean="0"/>
              <a:t>國終於達成協議，預定</a:t>
            </a:r>
            <a:r>
              <a:rPr lang="en-US" altLang="zh-TW" sz="3600" dirty="0" smtClean="0"/>
              <a:t>2016</a:t>
            </a:r>
            <a:r>
              <a:rPr lang="zh-TW" altLang="en-US" sz="3600" dirty="0" smtClean="0"/>
              <a:t>年初正式生效</a:t>
            </a:r>
            <a:endParaRPr lang="en-US" altLang="zh-TW" sz="3600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88842" y="488639"/>
            <a:ext cx="4643198" cy="7801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en-US" altLang="zh-TW" sz="48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TPP</a:t>
            </a:r>
            <a:endParaRPr lang="zh-TW" altLang="en-US" sz="48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144826" y="142650"/>
            <a:ext cx="7772400" cy="4900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TW" sz="280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zh-TW" sz="2800" dirty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QUESTION?</a:t>
            </a:r>
            <a:endParaRPr lang="zh-TW" altLang="en-US" sz="2800" dirty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506</Words>
  <Application>Microsoft Office PowerPoint</Application>
  <PresentationFormat>如螢幕大小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兩分半看懂台灣一直想加入的TPP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圖片來源：聯合新聞網</vt:lpstr>
      <vt:lpstr>加入TPP，真的Z&gt;B ??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L10[敬欽]</dc:creator>
  <cp:lastModifiedBy>L10[敬欽]</cp:lastModifiedBy>
  <cp:revision>9</cp:revision>
  <dcterms:created xsi:type="dcterms:W3CDTF">2015-11-17T01:14:34Z</dcterms:created>
  <dcterms:modified xsi:type="dcterms:W3CDTF">2015-11-17T02:27:50Z</dcterms:modified>
</cp:coreProperties>
</file>