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55" autoAdjust="0"/>
    <p:restoredTop sz="94660"/>
  </p:normalViewPr>
  <p:slideViewPr>
    <p:cSldViewPr>
      <p:cViewPr varScale="1">
        <p:scale>
          <a:sx n="105" d="100"/>
          <a:sy n="105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Autofit/>
          </a:bodyPr>
          <a:lstStyle>
            <a:lvl1pPr algn="l">
              <a:defRPr sz="9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776864" cy="648072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2687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2683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8931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18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13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69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756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pic>
        <p:nvPicPr>
          <p:cNvPr id="4" name="Picture 8" descr="\\Filesrvtp\資源分享\07企編處\A06企編三處\B02編三部\B04部內共同會議\公版\龍騰文化LOGO(黑字)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6487368"/>
            <a:ext cx="1008063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 userDrawn="1"/>
        </p:nvSpPr>
        <p:spPr>
          <a:xfrm>
            <a:off x="0" y="0"/>
            <a:ext cx="251520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247644" y="0"/>
            <a:ext cx="14401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391660" y="0"/>
            <a:ext cx="90010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88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1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2129\Desktop\首頁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8556" y="3183111"/>
            <a:ext cx="8298160" cy="1830065"/>
          </a:xfrm>
        </p:spPr>
        <p:txBody>
          <a:bodyPr/>
          <a:lstStyle/>
          <a:p>
            <a:r>
              <a:rPr lang="zh-TW" altLang="zh-TW" sz="6000" dirty="0">
                <a:solidFill>
                  <a:schemeClr val="accent4">
                    <a:lumMod val="50000"/>
                  </a:schemeClr>
                </a:solidFill>
              </a:rPr>
              <a:t>如何確認密碼</a:t>
            </a:r>
            <a:r>
              <a:rPr lang="zh-TW" altLang="zh-TW" sz="6000" dirty="0" smtClean="0">
                <a:solidFill>
                  <a:schemeClr val="accent4">
                    <a:lumMod val="50000"/>
                  </a:schemeClr>
                </a:solidFill>
              </a:rPr>
              <a:t>子是</a:t>
            </a:r>
            <a:r>
              <a:rPr lang="en-US" altLang="zh-TW" sz="600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zh-TW" sz="6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zh-TW" sz="6000" dirty="0" smtClean="0">
                <a:solidFill>
                  <a:schemeClr val="accent4">
                    <a:lumMod val="50000"/>
                  </a:schemeClr>
                </a:solidFill>
              </a:rPr>
              <a:t>                </a:t>
            </a:r>
            <a:r>
              <a:rPr lang="zh-TW" altLang="zh-TW" sz="6000" dirty="0" smtClean="0">
                <a:solidFill>
                  <a:schemeClr val="accent4">
                    <a:lumMod val="50000"/>
                  </a:schemeClr>
                </a:solidFill>
              </a:rPr>
              <a:t>三</a:t>
            </a:r>
            <a:r>
              <a:rPr lang="zh-TW" altLang="zh-TW" sz="6000" dirty="0">
                <a:solidFill>
                  <a:schemeClr val="accent4">
                    <a:lumMod val="50000"/>
                  </a:schemeClr>
                </a:solidFill>
              </a:rPr>
              <a:t>個字一</a:t>
            </a:r>
            <a:r>
              <a:rPr lang="zh-TW" altLang="zh-TW" sz="6000" dirty="0" smtClean="0">
                <a:solidFill>
                  <a:schemeClr val="accent4">
                    <a:lumMod val="50000"/>
                  </a:schemeClr>
                </a:solidFill>
              </a:rPr>
              <a:t>組</a:t>
            </a:r>
            <a:r>
              <a:rPr lang="zh-TW" altLang="en-US" sz="6000" dirty="0" smtClean="0">
                <a:solidFill>
                  <a:schemeClr val="accent4">
                    <a:lumMod val="50000"/>
                  </a:schemeClr>
                </a:solidFill>
              </a:rPr>
              <a:t>？</a:t>
            </a:r>
            <a:endParaRPr lang="zh-TW" altLang="en-US" sz="6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3728" y="5354052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TW" altLang="en-US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國立</a:t>
            </a:r>
            <a:r>
              <a:rPr lang="zh-TW" altLang="zh-TW" sz="2800" b="1" dirty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板橋</a:t>
            </a:r>
            <a:r>
              <a:rPr lang="zh-TW" altLang="zh-TW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高中</a:t>
            </a:r>
            <a:r>
              <a:rPr lang="zh-TW" altLang="en-US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／</a:t>
            </a:r>
            <a:r>
              <a:rPr lang="zh-TW" altLang="zh-TW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陳妙嫻</a:t>
            </a:r>
            <a:r>
              <a:rPr lang="zh-TW" altLang="zh-TW" sz="2800" b="1" dirty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、</a:t>
            </a:r>
            <a:r>
              <a:rPr lang="zh-TW" altLang="zh-TW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賴雪蕙</a:t>
            </a:r>
            <a:r>
              <a:rPr lang="zh-TW" altLang="en-US" sz="2800" b="1" dirty="0" smtClean="0">
                <a:solidFill>
                  <a:prstClr val="black">
                    <a:tint val="7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  老師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410466" y="2132856"/>
            <a:ext cx="441659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zh-TW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「如何知道」比「知道」更重要！</a:t>
            </a:r>
            <a:endParaRPr lang="zh-TW" altLang="en-US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813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solidFill>
                  <a:srgbClr val="7030A0"/>
                </a:solidFill>
              </a:rPr>
              <a:t>學生猜想狀況</a:t>
            </a:r>
            <a:r>
              <a:rPr lang="en-US" altLang="zh-TW" dirty="0">
                <a:solidFill>
                  <a:srgbClr val="7030A0"/>
                </a:solidFill>
              </a:rPr>
              <a:t>3</a:t>
            </a:r>
            <a:r>
              <a:rPr lang="zh-TW" altLang="zh-TW" dirty="0">
                <a:solidFill>
                  <a:srgbClr val="7030A0"/>
                </a:solidFill>
              </a:rPr>
              <a:t>之討論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47250" y="1703659"/>
            <a:ext cx="2838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一組密碼一個字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059832" y="1442049"/>
            <a:ext cx="3409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082772" y="1945298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800" spc="-15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2 1 2 2 1 2 2…….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50469" y="3277149"/>
            <a:ext cx="2832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一組密碼二個字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3059832" y="3041360"/>
            <a:ext cx="361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CA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CA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CC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143360" y="3535746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   2   3…….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39603" y="4959274"/>
            <a:ext cx="28542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一組密碼三個</a:t>
            </a:r>
            <a:r>
              <a:rPr lang="zh-TW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</a:rPr>
              <a:t>字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059832" y="4725144"/>
            <a:ext cx="30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ACC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ACC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ACC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3283877" y="5230258"/>
            <a:ext cx="3232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6680705" y="1484784"/>
            <a:ext cx="21760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600" dirty="0">
                <a:ea typeface="微軟正黑體" panose="020B0604030504040204" pitchFamily="34" charset="-120"/>
              </a:rPr>
              <a:t>用此方法推論，不同假說會有不同的結果，因此只要實際著手進行實驗，即知哪一個假說是正確的，所以該策略可行。</a:t>
            </a:r>
          </a:p>
        </p:txBody>
      </p:sp>
    </p:spTree>
    <p:extLst>
      <p:ext uri="{BB962C8B-B14F-4D97-AF65-F5344CB8AC3E}">
        <p14:creationId xmlns:p14="http://schemas.microsoft.com/office/powerpoint/2010/main" val="165845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延伸問題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dirty="0" err="1">
                <a:latin typeface="+mn-lt"/>
                <a:cs typeface="Times New Roman" panose="02020603050405020304" pitchFamily="18" charset="0"/>
              </a:rPr>
              <a:t>用上述方法，</a:t>
            </a: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可證明</a:t>
            </a:r>
            <a:r>
              <a:rPr lang="en-US" altLang="zh-TW" sz="3200" dirty="0" err="1">
                <a:latin typeface="+mn-lt"/>
                <a:cs typeface="Times New Roman" panose="02020603050405020304" pitchFamily="18" charset="0"/>
              </a:rPr>
              <a:t>3</a:t>
            </a: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個一組可行</a:t>
            </a:r>
            <a:r>
              <a:rPr lang="zh-TW" altLang="en-US" sz="3200" dirty="0" smtClean="0">
                <a:latin typeface="+mn-lt"/>
                <a:cs typeface="Times New Roman" panose="02020603050405020304" pitchFamily="18" charset="0"/>
              </a:rPr>
              <a:t>，</a:t>
            </a:r>
            <a:endParaRPr lang="en-US" altLang="zh-TW" sz="3200" dirty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2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但不排除</a:t>
            </a:r>
            <a:r>
              <a:rPr lang="en-US" altLang="zh-TW" sz="3200" dirty="0" err="1">
                <a:latin typeface="+mn-lt"/>
                <a:cs typeface="Times New Roman" panose="02020603050405020304" pitchFamily="18" charset="0"/>
              </a:rPr>
              <a:t>3的倍數例如6</a:t>
            </a: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個一組的可行性呀</a:t>
            </a:r>
            <a:r>
              <a:rPr lang="zh-TW" altLang="en-US" sz="3200" dirty="0" smtClean="0">
                <a:latin typeface="+mn-lt"/>
                <a:cs typeface="Times New Roman" panose="02020603050405020304" pitchFamily="18" charset="0"/>
              </a:rPr>
              <a:t>！</a:t>
            </a:r>
            <a:endParaRPr lang="en-US" altLang="zh-TW" sz="32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2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如何證明是</a:t>
            </a:r>
            <a:r>
              <a:rPr lang="en-US" altLang="zh-TW" sz="3200" dirty="0" err="1">
                <a:latin typeface="+mn-lt"/>
                <a:cs typeface="Times New Roman" panose="02020603050405020304" pitchFamily="18" charset="0"/>
              </a:rPr>
              <a:t>3個一組而非6</a:t>
            </a:r>
            <a:r>
              <a:rPr lang="en-US" altLang="zh-TW" sz="3200" dirty="0" err="1" smtClean="0">
                <a:latin typeface="+mn-lt"/>
                <a:cs typeface="Times New Roman" panose="02020603050405020304" pitchFamily="18" charset="0"/>
              </a:rPr>
              <a:t>個一組</a:t>
            </a:r>
            <a:r>
              <a:rPr lang="zh-TW" altLang="en-US" sz="3200" dirty="0" smtClean="0">
                <a:latin typeface="+mn-lt"/>
                <a:cs typeface="Times New Roman" panose="02020603050405020304" pitchFamily="18" charset="0"/>
              </a:rPr>
              <a:t>？</a:t>
            </a:r>
            <a:endParaRPr lang="zh-TW" altLang="en-US" sz="320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9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1324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「</a:t>
            </a:r>
            <a:r>
              <a:rPr lang="en-US" altLang="zh-TW" sz="3600" dirty="0" err="1" smtClean="0">
                <a:latin typeface="+mn-lt"/>
                <a:cs typeface="Times New Roman" panose="02020603050405020304" pitchFamily="18" charset="0"/>
              </a:rPr>
              <a:t>為什麼mRNA上的密碼子是三個一組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，</a:t>
            </a:r>
          </a:p>
          <a:p>
            <a:pPr marL="442913" indent="0">
              <a:buNone/>
            </a:pPr>
            <a:r>
              <a:rPr lang="en-US" altLang="zh-TW" sz="3600" dirty="0" err="1" smtClean="0">
                <a:latin typeface="+mn-lt"/>
                <a:cs typeface="Times New Roman" panose="02020603050405020304" pitchFamily="18" charset="0"/>
              </a:rPr>
              <a:t>不是一個或兩個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?」</a:t>
            </a:r>
            <a:endParaRPr lang="zh-TW" altLang="en-US" sz="3600" dirty="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2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97186" y="1340768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053133" y="1342355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 dirty="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547242" y="1343943"/>
            <a:ext cx="18454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36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416522" y="1545529"/>
            <a:ext cx="323850" cy="287338"/>
          </a:xfrm>
          <a:prstGeom prst="rightArrow">
            <a:avLst>
              <a:gd name="adj1" fmla="val 50278"/>
              <a:gd name="adj2" fmla="val 5911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2885554" y="1352618"/>
            <a:ext cx="1364456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 smtClean="0">
                <a:latin typeface="+mn-lt"/>
                <a:ea typeface="微軟正黑體" panose="020B0604030504040204" pitchFamily="34" charset="-120"/>
              </a:rPr>
              <a:t>共</a:t>
            </a:r>
            <a:r>
              <a:rPr lang="en-US" altLang="zh-TW" sz="3600" dirty="0" smtClean="0">
                <a:latin typeface="+mn-lt"/>
                <a:ea typeface="微軟正黑體" panose="020B0604030504040204" pitchFamily="34" charset="-120"/>
              </a:rPr>
              <a:t>4</a:t>
            </a:r>
            <a:r>
              <a:rPr lang="zh-TW" altLang="en-US" sz="3600" dirty="0">
                <a:latin typeface="+mn-lt"/>
                <a:ea typeface="微軟正黑體" panose="020B0604030504040204" pitchFamily="34" charset="-120"/>
              </a:rPr>
              <a:t>組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087661" y="2500437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043608" y="2502024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466280" y="2502024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1422227" y="2503612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 dirty="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20" name="AutoShape 11"/>
          <p:cNvSpPr>
            <a:spLocks noChangeArrowheads="1"/>
          </p:cNvSpPr>
          <p:nvPr/>
        </p:nvSpPr>
        <p:spPr bwMode="auto">
          <a:xfrm>
            <a:off x="2416522" y="2705198"/>
            <a:ext cx="323850" cy="287338"/>
          </a:xfrm>
          <a:prstGeom prst="rightArrow">
            <a:avLst>
              <a:gd name="adj1" fmla="val 50278"/>
              <a:gd name="adj2" fmla="val 5911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2779589" y="2512287"/>
            <a:ext cx="157638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 smtClean="0">
                <a:latin typeface="+mn-lt"/>
                <a:ea typeface="微軟正黑體" panose="020B0604030504040204" pitchFamily="34" charset="-120"/>
              </a:rPr>
              <a:t>共</a:t>
            </a:r>
            <a:r>
              <a:rPr lang="en-US" altLang="zh-TW" sz="3600" dirty="0" smtClean="0">
                <a:latin typeface="+mn-lt"/>
                <a:ea typeface="微軟正黑體" panose="020B0604030504040204" pitchFamily="34" charset="-120"/>
              </a:rPr>
              <a:t>16</a:t>
            </a:r>
            <a:r>
              <a:rPr lang="zh-TW" altLang="en-US" sz="3600" dirty="0" smtClean="0">
                <a:latin typeface="+mn-lt"/>
                <a:ea typeface="微軟正黑體" panose="020B0604030504040204" pitchFamily="34" charset="-120"/>
              </a:rPr>
              <a:t>組</a:t>
            </a:r>
            <a:endParaRPr lang="zh-TW" altLang="en-US" sz="3600" dirty="0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097186" y="3800997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053133" y="3802584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1475805" y="3802584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431752" y="3804172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 dirty="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1860377" y="3802584"/>
            <a:ext cx="323850" cy="6492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1816324" y="3804172"/>
            <a:ext cx="4191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 dirty="0">
                <a:latin typeface="+mn-lt"/>
                <a:ea typeface="微軟正黑體" panose="020B0604030504040204" pitchFamily="34" charset="-120"/>
              </a:rPr>
              <a:t>4</a:t>
            </a:r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auto">
          <a:xfrm>
            <a:off x="2416522" y="4005758"/>
            <a:ext cx="323850" cy="287338"/>
          </a:xfrm>
          <a:prstGeom prst="rightArrow">
            <a:avLst>
              <a:gd name="adj1" fmla="val 50278"/>
              <a:gd name="adj2" fmla="val 5911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>
              <a:latin typeface="+mn-lt"/>
              <a:ea typeface="微軟正黑體" panose="020B0604030504040204" pitchFamily="34" charset="-12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779588" y="3812847"/>
            <a:ext cx="157638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latin typeface="+mn-lt"/>
                <a:ea typeface="微軟正黑體" panose="020B0604030504040204" pitchFamily="34" charset="-120"/>
              </a:rPr>
              <a:t>共</a:t>
            </a:r>
            <a:r>
              <a:rPr lang="en-US" altLang="zh-TW" sz="3600" dirty="0">
                <a:latin typeface="+mn-lt"/>
                <a:ea typeface="微軟正黑體" panose="020B0604030504040204" pitchFamily="34" charset="-120"/>
              </a:rPr>
              <a:t>64</a:t>
            </a:r>
            <a:r>
              <a:rPr lang="zh-TW" altLang="en-US" sz="3600" dirty="0">
                <a:latin typeface="+mn-lt"/>
                <a:ea typeface="微軟正黑體" panose="020B0604030504040204" pitchFamily="34" charset="-120"/>
              </a:rPr>
              <a:t>組</a:t>
            </a:r>
          </a:p>
        </p:txBody>
      </p:sp>
      <p:sp>
        <p:nvSpPr>
          <p:cNvPr id="38" name="文字方塊 37"/>
          <p:cNvSpPr txBox="1"/>
          <p:nvPr/>
        </p:nvSpPr>
        <p:spPr>
          <a:xfrm>
            <a:off x="4723210" y="2551866"/>
            <a:ext cx="359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ea typeface="微軟正黑體" panose="020B0604030504040204" pitchFamily="34" charset="-120"/>
              </a:rPr>
              <a:t>小於</a:t>
            </a:r>
            <a:r>
              <a:rPr lang="en-US" altLang="zh-TW" sz="3600" dirty="0" smtClean="0">
                <a:ea typeface="微軟正黑體" panose="020B0604030504040204" pitchFamily="34" charset="-120"/>
              </a:rPr>
              <a:t>20</a:t>
            </a:r>
            <a:endParaRPr lang="zh-TW" altLang="en-US" sz="3600" dirty="0">
              <a:ea typeface="微軟正黑體" panose="020B0604030504040204" pitchFamily="34" charset="-120"/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4723210" y="1320352"/>
            <a:ext cx="359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ea typeface="微軟正黑體" panose="020B0604030504040204" pitchFamily="34" charset="-120"/>
              </a:rPr>
              <a:t>小於</a:t>
            </a:r>
            <a:r>
              <a:rPr lang="en-US" altLang="zh-TW" sz="3600" dirty="0" smtClean="0">
                <a:ea typeface="微軟正黑體" panose="020B0604030504040204" pitchFamily="34" charset="-120"/>
              </a:rPr>
              <a:t>20</a:t>
            </a:r>
            <a:endParaRPr lang="zh-TW" altLang="en-US" sz="3600" dirty="0">
              <a:ea typeface="微軟正黑體" panose="020B0604030504040204" pitchFamily="34" charset="-120"/>
            </a:endParaRPr>
          </a:p>
        </p:txBody>
      </p:sp>
      <p:sp>
        <p:nvSpPr>
          <p:cNvPr id="40" name="文字方塊 39"/>
          <p:cNvSpPr txBox="1"/>
          <p:nvPr/>
        </p:nvSpPr>
        <p:spPr>
          <a:xfrm>
            <a:off x="4723210" y="3812847"/>
            <a:ext cx="1941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ea typeface="微軟正黑體" panose="020B0604030504040204" pitchFamily="34" charset="-120"/>
              </a:rPr>
              <a:t>大</a:t>
            </a:r>
            <a:r>
              <a:rPr lang="zh-TW" altLang="en-US" sz="3600" dirty="0" smtClean="0">
                <a:ea typeface="微軟正黑體" panose="020B0604030504040204" pitchFamily="34" charset="-120"/>
              </a:rPr>
              <a:t>於</a:t>
            </a:r>
            <a:r>
              <a:rPr lang="en-US" altLang="zh-TW" sz="3600" dirty="0" smtClean="0">
                <a:ea typeface="微軟正黑體" panose="020B0604030504040204" pitchFamily="34" charset="-120"/>
              </a:rPr>
              <a:t>20</a:t>
            </a:r>
            <a:endParaRPr lang="zh-TW" altLang="en-US" sz="3600" dirty="0">
              <a:ea typeface="微軟正黑體" panose="020B0604030504040204" pitchFamily="34" charset="-120"/>
            </a:endParaRPr>
          </a:p>
        </p:txBody>
      </p:sp>
      <p:sp>
        <p:nvSpPr>
          <p:cNvPr id="47" name="矩形圖說文字 46"/>
          <p:cNvSpPr/>
          <p:nvPr/>
        </p:nvSpPr>
        <p:spPr>
          <a:xfrm>
            <a:off x="6300384" y="4724379"/>
            <a:ext cx="2016032" cy="792088"/>
          </a:xfrm>
          <a:prstGeom prst="wedgeRectCallout">
            <a:avLst>
              <a:gd name="adj1" fmla="val -51924"/>
              <a:gd name="adj2" fmla="val -11402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ea typeface="微軟正黑體" panose="020B0604030504040204" pitchFamily="34" charset="-120"/>
              </a:rPr>
              <a:t>合理推</a:t>
            </a:r>
            <a:r>
              <a:rPr lang="zh-TW" altLang="en-US" sz="3600" dirty="0">
                <a:ea typeface="微軟正黑體" panose="020B0604030504040204" pitchFamily="34" charset="-120"/>
              </a:rPr>
              <a:t>論</a:t>
            </a:r>
          </a:p>
        </p:txBody>
      </p:sp>
    </p:spTree>
    <p:extLst>
      <p:ext uri="{BB962C8B-B14F-4D97-AF65-F5344CB8AC3E}">
        <p14:creationId xmlns:p14="http://schemas.microsoft.com/office/powerpoint/2010/main" val="225633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zh-TW" sz="3200" dirty="0">
                <a:cs typeface="Times New Roman" panose="02020603050405020304" pitchFamily="18" charset="0"/>
              </a:rPr>
              <a:t>上面的討論解釋了因為密碼種類</a:t>
            </a:r>
            <a:r>
              <a:rPr lang="zh-TW" altLang="zh-TW" sz="3200" dirty="0" smtClean="0">
                <a:cs typeface="Times New Roman" panose="02020603050405020304" pitchFamily="18" charset="0"/>
              </a:rPr>
              <a:t>不夠</a:t>
            </a:r>
            <a:endParaRPr lang="en-US" altLang="zh-TW" sz="3200" dirty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2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200" dirty="0" smtClean="0">
                <a:cs typeface="Times New Roman" panose="02020603050405020304" pitchFamily="18" charset="0"/>
              </a:rPr>
              <a:t>所以</a:t>
            </a:r>
            <a:r>
              <a:rPr lang="zh-TW" altLang="zh-TW" sz="3200" dirty="0">
                <a:cs typeface="Times New Roman" panose="02020603050405020304" pitchFamily="18" charset="0"/>
              </a:rPr>
              <a:t>一個、兩個一組皆不可行</a:t>
            </a:r>
            <a:r>
              <a:rPr lang="zh-TW" altLang="zh-TW" sz="3200" dirty="0" smtClean="0">
                <a:cs typeface="Times New Roman" panose="02020603050405020304" pitchFamily="18" charset="0"/>
              </a:rPr>
              <a:t>，</a:t>
            </a:r>
            <a:endParaRPr lang="en-US" altLang="zh-TW" sz="32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200" dirty="0" smtClean="0">
                <a:cs typeface="Times New Roman" panose="02020603050405020304" pitchFamily="18" charset="0"/>
              </a:rPr>
              <a:t>理論</a:t>
            </a:r>
            <a:r>
              <a:rPr lang="zh-TW" altLang="zh-TW" sz="3200" dirty="0">
                <a:cs typeface="Times New Roman" panose="02020603050405020304" pitchFamily="18" charset="0"/>
              </a:rPr>
              <a:t>上三個一組是可行</a:t>
            </a:r>
            <a:r>
              <a:rPr lang="zh-TW" altLang="zh-TW" sz="3200" dirty="0" smtClean="0">
                <a:cs typeface="Times New Roman" panose="02020603050405020304" pitchFamily="18" charset="0"/>
              </a:rPr>
              <a:t>的</a:t>
            </a:r>
            <a:endParaRPr lang="en-US" altLang="zh-TW" sz="3200" dirty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200" dirty="0" smtClean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200" dirty="0" smtClean="0">
                <a:cs typeface="Times New Roman" panose="02020603050405020304" pitchFamily="18" charset="0"/>
              </a:rPr>
              <a:t>但</a:t>
            </a:r>
            <a:r>
              <a:rPr lang="zh-TW" altLang="zh-TW" sz="3200" dirty="0">
                <a:cs typeface="Times New Roman" panose="02020603050405020304" pitchFamily="18" charset="0"/>
              </a:rPr>
              <a:t>如何證明事實真的如此</a:t>
            </a:r>
            <a:r>
              <a:rPr lang="en-US" altLang="zh-TW" sz="3200" dirty="0">
                <a:cs typeface="Times New Roman" panose="02020603050405020304" pitchFamily="18" charset="0"/>
              </a:rPr>
              <a:t>?</a:t>
            </a:r>
            <a:endParaRPr lang="zh-TW" altLang="zh-TW" sz="3200" dirty="0"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272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460500"/>
          </a:xfrm>
        </p:spPr>
        <p:txBody>
          <a:bodyPr>
            <a:normAutofit/>
          </a:bodyPr>
          <a:lstStyle/>
          <a:p>
            <a:r>
              <a:rPr lang="zh-TW" altLang="zh-TW" dirty="0">
                <a:solidFill>
                  <a:srgbClr val="7030A0"/>
                </a:solidFill>
              </a:rPr>
              <a:t>學生猜想</a:t>
            </a:r>
            <a:r>
              <a:rPr lang="zh-TW" altLang="zh-TW" dirty="0" smtClean="0">
                <a:solidFill>
                  <a:srgbClr val="7030A0"/>
                </a:solidFill>
              </a:rPr>
              <a:t>狀況</a:t>
            </a:r>
            <a:r>
              <a:rPr lang="zh-TW" altLang="en-US" dirty="0" smtClean="0">
                <a:solidFill>
                  <a:srgbClr val="7030A0"/>
                </a:solidFill>
              </a:rPr>
              <a:t> </a:t>
            </a:r>
            <a:r>
              <a:rPr lang="en-US" altLang="zh-TW" dirty="0" smtClean="0">
                <a:solidFill>
                  <a:srgbClr val="7030A0"/>
                </a:solidFill>
              </a:rPr>
              <a:t>1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n-lt"/>
              </a:rPr>
              <a:t> </a:t>
            </a:r>
            <a:endParaRPr lang="zh-TW" altLang="zh-TW" dirty="0">
              <a:latin typeface="+mn-lt"/>
            </a:endParaRPr>
          </a:p>
          <a:p>
            <a:pPr marL="0" indent="0" algn="ctr">
              <a:buNone/>
            </a:pP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做一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條</a:t>
            </a:r>
            <a:r>
              <a:rPr lang="zh-TW" altLang="en-US" sz="3600" dirty="0" smtClean="0">
                <a:latin typeface="+mn-lt"/>
                <a:cs typeface="Times New Roman" panose="02020603050405020304" pitchFamily="18" charset="0"/>
              </a:rPr>
              <a:t>序列為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「</a:t>
            </a:r>
            <a:r>
              <a:rPr lang="en-US" altLang="zh-TW" sz="3600" dirty="0">
                <a:latin typeface="+mn-lt"/>
                <a:cs typeface="Times New Roman" panose="02020603050405020304" pitchFamily="18" charset="0"/>
              </a:rPr>
              <a:t>GAAAAAAAA……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」的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RNA</a:t>
            </a:r>
            <a:endParaRPr lang="en-US" altLang="zh-TW" sz="3600" dirty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6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看看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轉譯的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結果</a:t>
            </a:r>
            <a:endParaRPr lang="zh-TW" altLang="zh-TW" sz="3600" dirty="0">
              <a:latin typeface="+mn-lt"/>
              <a:cs typeface="Times New Roman" panose="02020603050405020304" pitchFamily="18" charset="0"/>
            </a:endParaRPr>
          </a:p>
          <a:p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698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solidFill>
                  <a:srgbClr val="7030A0"/>
                </a:solidFill>
              </a:rPr>
              <a:t>學生猜想狀況</a:t>
            </a:r>
            <a:r>
              <a:rPr lang="en-US" altLang="zh-TW" dirty="0">
                <a:solidFill>
                  <a:srgbClr val="7030A0"/>
                </a:solidFill>
              </a:rPr>
              <a:t>1</a:t>
            </a:r>
            <a:r>
              <a:rPr lang="zh-TW" altLang="zh-TW" dirty="0">
                <a:solidFill>
                  <a:srgbClr val="7030A0"/>
                </a:solidFill>
              </a:rPr>
              <a:t>之討論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67544" y="1740360"/>
            <a:ext cx="269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ea typeface="微軟正黑體" panose="020B0604030504040204" pitchFamily="34" charset="-120"/>
              </a:rPr>
              <a:t>一組密碼一個字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203848" y="1484784"/>
            <a:ext cx="3481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G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244452" y="1987823"/>
            <a:ext cx="308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2 2 2 2 2 2 2 2…….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203848" y="3105436"/>
            <a:ext cx="3110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GA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339075" y="3735179"/>
            <a:ext cx="2965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2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2 …….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203848" y="4690447"/>
            <a:ext cx="30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GAA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AAA</a:t>
            </a:r>
            <a:r>
              <a:rPr lang="en-US" altLang="zh-TW" sz="28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AAA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3418244" y="5194503"/>
            <a:ext cx="3160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 smtClean="0">
                <a:ea typeface="微軟正黑體" panose="020B0604030504040204" pitchFamily="34" charset="-120"/>
                <a:cs typeface="Times New Roman" panose="02020603050405020304" pitchFamily="18" charset="0"/>
              </a:rPr>
              <a:t>2 …….</a:t>
            </a:r>
            <a:endParaRPr lang="zh-TW" altLang="zh-TW" sz="28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6516216" y="1556792"/>
            <a:ext cx="253286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600" dirty="0">
                <a:ea typeface="微軟正黑體" panose="020B0604030504040204" pitchFamily="34" charset="-120"/>
              </a:rPr>
              <a:t>該實驗設計針對三種假說推出來的結果是相同的，因此無法以此判斷何種假說才是正確，所以此法行不通。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467544" y="3382579"/>
            <a:ext cx="269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ea typeface="微軟正黑體" panose="020B0604030504040204" pitchFamily="34" charset="-120"/>
              </a:rPr>
              <a:t>一組</a:t>
            </a:r>
            <a:r>
              <a:rPr lang="zh-TW" altLang="zh-TW" sz="2800" dirty="0" smtClean="0">
                <a:ea typeface="微軟正黑體" panose="020B0604030504040204" pitchFamily="34" charset="-120"/>
              </a:rPr>
              <a:t>密碼</a:t>
            </a:r>
            <a:r>
              <a:rPr lang="zh-TW" altLang="en-US" sz="2800" dirty="0" smtClean="0">
                <a:ea typeface="微軟正黑體" panose="020B0604030504040204" pitchFamily="34" charset="-120"/>
              </a:rPr>
              <a:t>二</a:t>
            </a:r>
            <a:r>
              <a:rPr lang="zh-TW" altLang="zh-TW" sz="2800" dirty="0" smtClean="0">
                <a:ea typeface="微軟正黑體" panose="020B0604030504040204" pitchFamily="34" charset="-120"/>
              </a:rPr>
              <a:t>個</a:t>
            </a:r>
            <a:r>
              <a:rPr lang="zh-TW" altLang="zh-TW" sz="2800" dirty="0">
                <a:ea typeface="微軟正黑體" panose="020B0604030504040204" pitchFamily="34" charset="-120"/>
              </a:rPr>
              <a:t>字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467544" y="4994012"/>
            <a:ext cx="269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ea typeface="微軟正黑體" panose="020B0604030504040204" pitchFamily="34" charset="-120"/>
              </a:rPr>
              <a:t>一組</a:t>
            </a:r>
            <a:r>
              <a:rPr lang="zh-TW" altLang="zh-TW" sz="2800" dirty="0" smtClean="0">
                <a:ea typeface="微軟正黑體" panose="020B0604030504040204" pitchFamily="34" charset="-120"/>
              </a:rPr>
              <a:t>密碼</a:t>
            </a:r>
            <a:r>
              <a:rPr lang="zh-TW" altLang="en-US" sz="2800" dirty="0" smtClean="0">
                <a:ea typeface="微軟正黑體" panose="020B0604030504040204" pitchFamily="34" charset="-120"/>
              </a:rPr>
              <a:t>三</a:t>
            </a:r>
            <a:r>
              <a:rPr lang="zh-TW" altLang="zh-TW" sz="2800" dirty="0" smtClean="0">
                <a:ea typeface="微軟正黑體" panose="020B0604030504040204" pitchFamily="34" charset="-120"/>
              </a:rPr>
              <a:t>個</a:t>
            </a:r>
            <a:r>
              <a:rPr lang="zh-TW" altLang="zh-TW" sz="2800" dirty="0">
                <a:ea typeface="微軟正黑體" panose="020B0604030504040204" pitchFamily="34" charset="-120"/>
              </a:rPr>
              <a:t>字</a:t>
            </a:r>
          </a:p>
        </p:txBody>
      </p:sp>
    </p:spTree>
    <p:extLst>
      <p:ext uri="{BB962C8B-B14F-4D97-AF65-F5344CB8AC3E}">
        <p14:creationId xmlns:p14="http://schemas.microsoft.com/office/powerpoint/2010/main" val="309438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600200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n-lt"/>
              </a:rPr>
              <a:t> </a:t>
            </a:r>
            <a:endParaRPr lang="zh-TW" altLang="zh-TW" dirty="0">
              <a:latin typeface="+mn-lt"/>
            </a:endParaRPr>
          </a:p>
          <a:p>
            <a:pPr marL="0" indent="0" algn="ctr">
              <a:buNone/>
            </a:pP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做一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條</a:t>
            </a:r>
            <a:r>
              <a:rPr lang="zh-TW" altLang="en-US" sz="3600" dirty="0" smtClean="0">
                <a:latin typeface="+mn-lt"/>
                <a:cs typeface="Times New Roman" panose="02020603050405020304" pitchFamily="18" charset="0"/>
              </a:rPr>
              <a:t>序列為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「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GGAAAAAAAA</a:t>
            </a:r>
            <a:r>
              <a:rPr lang="en-US" altLang="zh-TW" sz="3600" dirty="0">
                <a:latin typeface="+mn-lt"/>
                <a:cs typeface="Times New Roman" panose="02020603050405020304" pitchFamily="18" charset="0"/>
              </a:rPr>
              <a:t>……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」的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RNA</a:t>
            </a:r>
            <a:endParaRPr lang="en-US" altLang="zh-TW" sz="3600" dirty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6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看看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轉譯的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結果</a:t>
            </a:r>
            <a:endParaRPr lang="zh-TW" altLang="zh-TW" sz="3600" dirty="0">
              <a:latin typeface="+mn-lt"/>
              <a:cs typeface="Times New Roman" panose="02020603050405020304" pitchFamily="18" charset="0"/>
            </a:endParaRPr>
          </a:p>
          <a:p>
            <a:endParaRPr lang="zh-TW" altLang="en-US" dirty="0">
              <a:latin typeface="+mn-lt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28650" y="365125"/>
            <a:ext cx="788670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zh-TW" dirty="0" smtClean="0">
                <a:solidFill>
                  <a:srgbClr val="7030A0"/>
                </a:solidFill>
              </a:rPr>
              <a:t>學生猜想狀況</a:t>
            </a:r>
            <a:r>
              <a:rPr lang="zh-TW" altLang="en-US" dirty="0" smtClean="0">
                <a:solidFill>
                  <a:srgbClr val="7030A0"/>
                </a:solidFill>
              </a:rPr>
              <a:t> </a:t>
            </a:r>
            <a:r>
              <a:rPr lang="en-US" altLang="zh-TW" dirty="0" smtClean="0">
                <a:solidFill>
                  <a:srgbClr val="7030A0"/>
                </a:solidFill>
              </a:rPr>
              <a:t>2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75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>
                <a:solidFill>
                  <a:srgbClr val="7030A0"/>
                </a:solidFill>
              </a:rPr>
              <a:t>學生猜想狀況</a:t>
            </a:r>
            <a:r>
              <a:rPr lang="en-US" altLang="zh-TW" dirty="0">
                <a:solidFill>
                  <a:srgbClr val="7030A0"/>
                </a:solidFill>
              </a:rPr>
              <a:t>2</a:t>
            </a:r>
            <a:r>
              <a:rPr lang="zh-TW" altLang="zh-TW" dirty="0">
                <a:solidFill>
                  <a:srgbClr val="7030A0"/>
                </a:solidFill>
              </a:rPr>
              <a:t>之討論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67544" y="1712087"/>
            <a:ext cx="2771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一組密碼一個字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203848" y="1460267"/>
            <a:ext cx="3305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G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G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3240060" y="1969676"/>
            <a:ext cx="308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2 2 2 2 2 2…….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467544" y="3349420"/>
            <a:ext cx="2730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一組密碼二個字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3203848" y="3085768"/>
            <a:ext cx="3110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GG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 err="1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319276" y="3608988"/>
            <a:ext cx="2965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2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2 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72581" y="4986754"/>
            <a:ext cx="2774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prstClr val="black"/>
                </a:solidFill>
                <a:ea typeface="微軟正黑體" panose="020B0604030504040204" pitchFamily="34" charset="-120"/>
              </a:rPr>
              <a:t>一組密碼三個</a:t>
            </a:r>
            <a:r>
              <a:rPr lang="zh-TW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</a:rPr>
              <a:t>字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203848" y="4725144"/>
            <a:ext cx="3032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u="sng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GGA</a:t>
            </a:r>
            <a:r>
              <a:rPr lang="en-US" altLang="zh-TW" sz="2800" dirty="0" smtClean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AAA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800" u="sng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AAA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……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3419872" y="5230450"/>
            <a:ext cx="3227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     </a:t>
            </a:r>
            <a:r>
              <a:rPr lang="en-US" altLang="zh-TW" sz="2800" dirty="0">
                <a:solidFill>
                  <a:prstClr val="black"/>
                </a:solidFill>
                <a:ea typeface="微軟正黑體" panose="020B0604030504040204" pitchFamily="34" charset="-120"/>
                <a:cs typeface="Times New Roman" panose="02020603050405020304" pitchFamily="18" charset="0"/>
              </a:rPr>
              <a:t>2 …….</a:t>
            </a:r>
            <a:endParaRPr lang="zh-TW" altLang="zh-TW" sz="2800" dirty="0">
              <a:solidFill>
                <a:prstClr val="black"/>
              </a:solidFill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6732240" y="1512466"/>
            <a:ext cx="226469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600" dirty="0">
                <a:ea typeface="微軟正黑體" panose="020B0604030504040204" pitchFamily="34" charset="-120"/>
              </a:rPr>
              <a:t>這個方法可以分辨是否為一字一組，卻無法分辨二字或三字一組，比上一個策略好一些，卻無法完全解決問題。</a:t>
            </a:r>
          </a:p>
        </p:txBody>
      </p:sp>
    </p:spTree>
    <p:extLst>
      <p:ext uri="{BB962C8B-B14F-4D97-AF65-F5344CB8AC3E}">
        <p14:creationId xmlns:p14="http://schemas.microsoft.com/office/powerpoint/2010/main" val="125301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6138" y="1600201"/>
            <a:ext cx="8820472" cy="2764904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n-lt"/>
              </a:rPr>
              <a:t> </a:t>
            </a:r>
            <a:endParaRPr lang="zh-TW" altLang="zh-TW" dirty="0">
              <a:latin typeface="+mn-lt"/>
            </a:endParaRPr>
          </a:p>
          <a:p>
            <a:pPr marL="0" indent="0" algn="ctr">
              <a:buNone/>
            </a:pP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做一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條</a:t>
            </a:r>
            <a:r>
              <a:rPr lang="zh-TW" altLang="en-US" sz="3600" dirty="0" smtClean="0">
                <a:latin typeface="+mn-lt"/>
                <a:cs typeface="Times New Roman" panose="02020603050405020304" pitchFamily="18" charset="0"/>
              </a:rPr>
              <a:t>序列為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「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ACCACCACCACC……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」的</a:t>
            </a:r>
            <a:r>
              <a:rPr lang="en-US" altLang="zh-TW" sz="3600" dirty="0" smtClean="0">
                <a:latin typeface="+mn-lt"/>
                <a:cs typeface="Times New Roman" panose="02020603050405020304" pitchFamily="18" charset="0"/>
              </a:rPr>
              <a:t>RNA</a:t>
            </a:r>
            <a:endParaRPr lang="en-US" altLang="zh-TW" sz="3600" dirty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altLang="zh-TW" sz="3600" dirty="0" smtClean="0">
              <a:latin typeface="+mn-lt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看看</a:t>
            </a:r>
            <a:r>
              <a:rPr lang="zh-TW" altLang="zh-TW" sz="3600" dirty="0">
                <a:latin typeface="+mn-lt"/>
                <a:cs typeface="Times New Roman" panose="02020603050405020304" pitchFamily="18" charset="0"/>
              </a:rPr>
              <a:t>轉譯的</a:t>
            </a:r>
            <a:r>
              <a:rPr lang="zh-TW" altLang="zh-TW" sz="3600" dirty="0" smtClean="0">
                <a:latin typeface="+mn-lt"/>
                <a:cs typeface="Times New Roman" panose="02020603050405020304" pitchFamily="18" charset="0"/>
              </a:rPr>
              <a:t>結果</a:t>
            </a:r>
            <a:endParaRPr lang="zh-TW" altLang="zh-TW" sz="3600" dirty="0">
              <a:latin typeface="+mn-lt"/>
              <a:cs typeface="Times New Roman" panose="02020603050405020304" pitchFamily="18" charset="0"/>
            </a:endParaRPr>
          </a:p>
          <a:p>
            <a:endParaRPr lang="zh-TW" altLang="en-US" dirty="0">
              <a:latin typeface="+mn-lt"/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28650" y="365125"/>
            <a:ext cx="7886700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zh-TW" dirty="0" smtClean="0">
                <a:solidFill>
                  <a:srgbClr val="7030A0"/>
                </a:solidFill>
              </a:rPr>
              <a:t>學生猜想狀況</a:t>
            </a:r>
            <a:r>
              <a:rPr lang="zh-TW" altLang="en-US" dirty="0" smtClean="0">
                <a:solidFill>
                  <a:srgbClr val="7030A0"/>
                </a:solidFill>
              </a:rPr>
              <a:t> </a:t>
            </a:r>
            <a:r>
              <a:rPr lang="en-US" altLang="zh-TW" dirty="0" smtClean="0">
                <a:solidFill>
                  <a:srgbClr val="7030A0"/>
                </a:solidFill>
              </a:rPr>
              <a:t>3</a:t>
            </a:r>
            <a:endParaRPr lang="zh-TW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412</Words>
  <Application>Microsoft Office PowerPoint</Application>
  <PresentationFormat>如螢幕大小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如何確認密碼子是                 三個字一組？</vt:lpstr>
      <vt:lpstr>PowerPoint 簡報</vt:lpstr>
      <vt:lpstr>PowerPoint 簡報</vt:lpstr>
      <vt:lpstr>PowerPoint 簡報</vt:lpstr>
      <vt:lpstr>學生猜想狀況 1</vt:lpstr>
      <vt:lpstr>學生猜想狀況1之討論</vt:lpstr>
      <vt:lpstr>PowerPoint 簡報</vt:lpstr>
      <vt:lpstr>學生猜想狀況2之討論</vt:lpstr>
      <vt:lpstr>PowerPoint 簡報</vt:lpstr>
      <vt:lpstr>學生猜想狀況3之討論</vt:lpstr>
      <vt:lpstr>延伸問題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詩韻356</dc:creator>
  <cp:lastModifiedBy>L44[適然]</cp:lastModifiedBy>
  <cp:revision>47</cp:revision>
  <dcterms:created xsi:type="dcterms:W3CDTF">2016-12-30T08:29:28Z</dcterms:created>
  <dcterms:modified xsi:type="dcterms:W3CDTF">2017-09-21T06:57:26Z</dcterms:modified>
</cp:coreProperties>
</file>