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55" autoAdjust="0"/>
    <p:restoredTop sz="94660"/>
  </p:normalViewPr>
  <p:slideViewPr>
    <p:cSldViewPr>
      <p:cViewPr varScale="1">
        <p:scale>
          <a:sx n="105" d="100"/>
          <a:sy n="105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3356992"/>
            <a:ext cx="7772400" cy="1470025"/>
          </a:xfrm>
        </p:spPr>
        <p:txBody>
          <a:bodyPr>
            <a:noAutofit/>
          </a:bodyPr>
          <a:lstStyle>
            <a:lvl1pPr algn="l">
              <a:defRPr sz="960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3568" y="2636912"/>
            <a:ext cx="7776864" cy="648072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02687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82683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78931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218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213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5698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756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pic>
        <p:nvPicPr>
          <p:cNvPr id="4" name="Picture 8" descr="\\Filesrvtp\資源分享\07企編處\A06企編三處\B02編三部\B04部內共同會議\公版\龍騰文化LOGO(黑字).png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6487368"/>
            <a:ext cx="1008063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 userDrawn="1"/>
        </p:nvSpPr>
        <p:spPr>
          <a:xfrm>
            <a:off x="0" y="0"/>
            <a:ext cx="25152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247644" y="0"/>
            <a:ext cx="144016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391660" y="0"/>
            <a:ext cx="9001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188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2129\Desktop\首頁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80"/>
            <a:ext cx="9144000" cy="257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98556" y="3183111"/>
            <a:ext cx="8298160" cy="1830065"/>
          </a:xfrm>
        </p:spPr>
        <p:txBody>
          <a:bodyPr/>
          <a:lstStyle/>
          <a:p>
            <a:r>
              <a:rPr lang="zh-TW" altLang="zh-TW" sz="6000" dirty="0">
                <a:solidFill>
                  <a:schemeClr val="accent4">
                    <a:lumMod val="50000"/>
                  </a:schemeClr>
                </a:solidFill>
              </a:rPr>
              <a:t>如何確認密碼</a:t>
            </a:r>
            <a:r>
              <a:rPr lang="zh-TW" altLang="zh-TW" sz="6000" dirty="0" smtClean="0">
                <a:solidFill>
                  <a:schemeClr val="accent4">
                    <a:lumMod val="50000"/>
                  </a:schemeClr>
                </a:solidFill>
              </a:rPr>
              <a:t>子是</a:t>
            </a:r>
            <a:r>
              <a:rPr lang="en-US" altLang="zh-TW" sz="60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US" altLang="zh-TW" sz="60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altLang="zh-TW" sz="6000" dirty="0" smtClean="0">
                <a:solidFill>
                  <a:schemeClr val="accent4">
                    <a:lumMod val="50000"/>
                  </a:schemeClr>
                </a:solidFill>
              </a:rPr>
              <a:t>                </a:t>
            </a:r>
            <a:r>
              <a:rPr lang="zh-TW" altLang="zh-TW" sz="6000" dirty="0" smtClean="0">
                <a:solidFill>
                  <a:schemeClr val="accent4">
                    <a:lumMod val="50000"/>
                  </a:schemeClr>
                </a:solidFill>
              </a:rPr>
              <a:t>三</a:t>
            </a:r>
            <a:r>
              <a:rPr lang="zh-TW" altLang="zh-TW" sz="6000" dirty="0">
                <a:solidFill>
                  <a:schemeClr val="accent4">
                    <a:lumMod val="50000"/>
                  </a:schemeClr>
                </a:solidFill>
              </a:rPr>
              <a:t>個字一</a:t>
            </a:r>
            <a:r>
              <a:rPr lang="zh-TW" altLang="zh-TW" sz="6000" dirty="0" smtClean="0">
                <a:solidFill>
                  <a:schemeClr val="accent4">
                    <a:lumMod val="50000"/>
                  </a:schemeClr>
                </a:solidFill>
              </a:rPr>
              <a:t>組</a:t>
            </a:r>
            <a:r>
              <a:rPr lang="zh-TW" altLang="en-US" sz="6000" dirty="0" smtClean="0">
                <a:solidFill>
                  <a:schemeClr val="accent4">
                    <a:lumMod val="50000"/>
                  </a:schemeClr>
                </a:solidFill>
              </a:rPr>
              <a:t>？</a:t>
            </a:r>
            <a:endParaRPr lang="zh-TW" altLang="en-US" sz="6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3728" y="5354052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TW" altLang="en-US" sz="2800" b="1" dirty="0" smtClean="0">
                <a:solidFill>
                  <a:prstClr val="black">
                    <a:tint val="7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國立</a:t>
            </a:r>
            <a:r>
              <a:rPr lang="zh-TW" altLang="zh-TW" sz="2800" b="1" dirty="0">
                <a:solidFill>
                  <a:prstClr val="black">
                    <a:tint val="7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板橋</a:t>
            </a:r>
            <a:r>
              <a:rPr lang="zh-TW" altLang="zh-TW" sz="2800" b="1" dirty="0" smtClean="0">
                <a:solidFill>
                  <a:prstClr val="black">
                    <a:tint val="7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高中</a:t>
            </a:r>
            <a:r>
              <a:rPr lang="zh-TW" altLang="en-US" sz="2800" b="1" dirty="0" smtClean="0">
                <a:solidFill>
                  <a:prstClr val="black">
                    <a:tint val="7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／</a:t>
            </a:r>
            <a:r>
              <a:rPr lang="zh-TW" altLang="zh-TW" sz="2800" b="1" dirty="0" smtClean="0">
                <a:solidFill>
                  <a:prstClr val="black">
                    <a:tint val="7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陳妙嫻</a:t>
            </a:r>
            <a:r>
              <a:rPr lang="zh-TW" altLang="zh-TW" sz="2800" b="1" dirty="0">
                <a:solidFill>
                  <a:prstClr val="black">
                    <a:tint val="7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、</a:t>
            </a:r>
            <a:r>
              <a:rPr lang="zh-TW" altLang="zh-TW" sz="2800" b="1" dirty="0" smtClean="0">
                <a:solidFill>
                  <a:prstClr val="black">
                    <a:tint val="7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賴雪蕙</a:t>
            </a:r>
            <a:r>
              <a:rPr lang="zh-TW" altLang="en-US" sz="2800" b="1" dirty="0" smtClean="0">
                <a:solidFill>
                  <a:prstClr val="black">
                    <a:tint val="7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rPr>
              <a:t>  老師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410466" y="2132856"/>
            <a:ext cx="44165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zh-TW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「如何知道」比「知道」更重要！</a:t>
            </a:r>
            <a:endParaRPr lang="zh-TW" altLang="en-US" sz="2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813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>
                <a:solidFill>
                  <a:srgbClr val="7030A0"/>
                </a:solidFill>
              </a:rPr>
              <a:t>學生猜想狀況</a:t>
            </a:r>
            <a:r>
              <a:rPr lang="en-US" altLang="zh-TW" dirty="0">
                <a:solidFill>
                  <a:srgbClr val="7030A0"/>
                </a:solidFill>
              </a:rPr>
              <a:t>3</a:t>
            </a:r>
            <a:r>
              <a:rPr lang="zh-TW" altLang="zh-TW" dirty="0">
                <a:solidFill>
                  <a:srgbClr val="7030A0"/>
                </a:solidFill>
              </a:rPr>
              <a:t>之討論</a:t>
            </a:r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47250" y="1703659"/>
            <a:ext cx="28389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800" dirty="0">
                <a:solidFill>
                  <a:prstClr val="black"/>
                </a:solidFill>
                <a:ea typeface="微軟正黑體" panose="020B0604030504040204" pitchFamily="34" charset="-120"/>
              </a:rPr>
              <a:t>一組密碼一個字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3059832" y="1442049"/>
            <a:ext cx="3409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u="sng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en-US" altLang="zh-TW" sz="2800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C</a:t>
            </a:r>
            <a:r>
              <a:rPr lang="en-US" altLang="zh-TW" sz="2800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 err="1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C</a:t>
            </a:r>
            <a:r>
              <a:rPr lang="en-US" altLang="zh-TW" sz="2800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C</a:t>
            </a:r>
            <a:r>
              <a:rPr lang="en-US" altLang="zh-TW" sz="2800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 err="1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C</a:t>
            </a:r>
            <a:r>
              <a:rPr lang="en-US" altLang="zh-TW" sz="2800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C</a:t>
            </a:r>
            <a:r>
              <a:rPr lang="en-US" altLang="zh-TW" sz="2800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C</a:t>
            </a:r>
            <a:r>
              <a:rPr lang="en-US" altLang="zh-TW" sz="2800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……</a:t>
            </a:r>
            <a:endParaRPr lang="zh-TW" altLang="zh-TW" sz="2800" dirty="0">
              <a:solidFill>
                <a:prstClr val="black"/>
              </a:solidFill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082772" y="1945298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1 </a:t>
            </a:r>
            <a:r>
              <a:rPr lang="zh-TW" altLang="en-US" sz="2800" spc="-150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2 2 1 2 2 1 2 2…….</a:t>
            </a:r>
            <a:endParaRPr lang="zh-TW" altLang="zh-TW" sz="2800" dirty="0">
              <a:solidFill>
                <a:prstClr val="black"/>
              </a:solidFill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450469" y="3277149"/>
            <a:ext cx="2832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800" dirty="0">
                <a:solidFill>
                  <a:prstClr val="black"/>
                </a:solidFill>
                <a:ea typeface="微軟正黑體" panose="020B0604030504040204" pitchFamily="34" charset="-120"/>
              </a:rPr>
              <a:t>一組密碼二個字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3059832" y="3041360"/>
            <a:ext cx="3611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u="sng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AC</a:t>
            </a:r>
            <a:r>
              <a:rPr lang="en-US" altLang="zh-TW" sz="2800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CA</a:t>
            </a:r>
            <a:r>
              <a:rPr lang="en-US" altLang="zh-TW" sz="2800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CC</a:t>
            </a:r>
            <a:r>
              <a:rPr lang="en-US" altLang="zh-TW" sz="2800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AC</a:t>
            </a:r>
            <a:r>
              <a:rPr lang="en-US" altLang="zh-TW" sz="2800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CA</a:t>
            </a:r>
            <a:r>
              <a:rPr lang="en-US" altLang="zh-TW" sz="2800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CC</a:t>
            </a:r>
            <a:r>
              <a:rPr lang="en-US" altLang="zh-TW" sz="2800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……</a:t>
            </a:r>
            <a:endParaRPr lang="zh-TW" altLang="zh-TW" sz="2800" dirty="0">
              <a:solidFill>
                <a:prstClr val="black"/>
              </a:solidFill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143360" y="3535746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zh-TW" altLang="en-US" sz="2800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   </a:t>
            </a:r>
            <a:r>
              <a:rPr lang="en-US" altLang="zh-TW" sz="2800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zh-TW" altLang="en-US" sz="2800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   </a:t>
            </a:r>
            <a:r>
              <a:rPr lang="en-US" altLang="zh-TW" sz="2800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3 </a:t>
            </a:r>
            <a:r>
              <a:rPr lang="zh-TW" altLang="en-US" sz="2800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 </a:t>
            </a:r>
            <a:r>
              <a:rPr lang="en-US" altLang="zh-TW" sz="2800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1    2   3…….</a:t>
            </a:r>
            <a:endParaRPr lang="zh-TW" altLang="zh-TW" sz="2800" dirty="0">
              <a:solidFill>
                <a:prstClr val="black"/>
              </a:solidFill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439603" y="4959274"/>
            <a:ext cx="28542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800" dirty="0">
                <a:solidFill>
                  <a:prstClr val="black"/>
                </a:solidFill>
                <a:ea typeface="微軟正黑體" panose="020B0604030504040204" pitchFamily="34" charset="-120"/>
              </a:rPr>
              <a:t>一組密碼三個</a:t>
            </a:r>
            <a:r>
              <a:rPr lang="zh-TW" altLang="zh-TW" sz="2800" dirty="0" smtClean="0">
                <a:solidFill>
                  <a:prstClr val="black"/>
                </a:solidFill>
                <a:ea typeface="微軟正黑體" panose="020B0604030504040204" pitchFamily="34" charset="-120"/>
              </a:rPr>
              <a:t>字</a:t>
            </a:r>
            <a:endParaRPr lang="zh-TW" altLang="zh-TW" sz="2800" dirty="0">
              <a:solidFill>
                <a:prstClr val="black"/>
              </a:solidFill>
              <a:ea typeface="微軟正黑體" panose="020B0604030504040204" pitchFamily="34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3059832" y="4725144"/>
            <a:ext cx="3032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u="sng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ACC</a:t>
            </a:r>
            <a:r>
              <a:rPr lang="en-US" altLang="zh-TW" sz="2800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 err="1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ACC</a:t>
            </a:r>
            <a:r>
              <a:rPr lang="en-US" altLang="zh-TW" sz="2800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ACC</a:t>
            </a:r>
            <a:r>
              <a:rPr lang="en-US" altLang="zh-TW" sz="2800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……</a:t>
            </a:r>
            <a:endParaRPr lang="zh-TW" altLang="zh-TW" sz="2800" dirty="0">
              <a:solidFill>
                <a:prstClr val="black"/>
              </a:solidFill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3283877" y="5230258"/>
            <a:ext cx="3232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zh-TW" altLang="en-US" sz="2800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 </a:t>
            </a:r>
            <a:r>
              <a:rPr lang="en-US" altLang="zh-TW" sz="2800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800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  </a:t>
            </a:r>
            <a:r>
              <a:rPr lang="en-US" altLang="zh-TW" sz="2800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1 </a:t>
            </a:r>
            <a:r>
              <a:rPr lang="zh-TW" altLang="en-US" sz="2800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    </a:t>
            </a:r>
            <a:r>
              <a:rPr lang="en-US" altLang="zh-TW" sz="2800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1 </a:t>
            </a:r>
            <a:r>
              <a:rPr lang="zh-TW" altLang="en-US" sz="2800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    </a:t>
            </a:r>
            <a:r>
              <a:rPr lang="en-US" altLang="zh-TW" sz="2800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1 </a:t>
            </a:r>
            <a:r>
              <a:rPr lang="en-US" altLang="zh-TW" sz="2800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…….</a:t>
            </a:r>
            <a:endParaRPr lang="zh-TW" altLang="zh-TW" sz="2800" dirty="0">
              <a:solidFill>
                <a:prstClr val="black"/>
              </a:solidFill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6680705" y="1484784"/>
            <a:ext cx="217604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600" dirty="0">
                <a:ea typeface="微軟正黑體" panose="020B0604030504040204" pitchFamily="34" charset="-120"/>
              </a:rPr>
              <a:t>用此方法推論，不同假說會有不同的結果，因此只要實際著手進行實驗，即知哪一個假說是正確的，所以該策略可行。</a:t>
            </a:r>
          </a:p>
        </p:txBody>
      </p:sp>
    </p:spTree>
    <p:extLst>
      <p:ext uri="{BB962C8B-B14F-4D97-AF65-F5344CB8AC3E}">
        <p14:creationId xmlns:p14="http://schemas.microsoft.com/office/powerpoint/2010/main" val="1658459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solidFill>
                  <a:srgbClr val="7030A0"/>
                </a:solidFill>
              </a:rPr>
              <a:t>延伸問題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TW" sz="3200" dirty="0" err="1">
                <a:latin typeface="+mn-lt"/>
                <a:cs typeface="Times New Roman" panose="02020603050405020304" pitchFamily="18" charset="0"/>
              </a:rPr>
              <a:t>用上述方法，</a:t>
            </a:r>
            <a:r>
              <a:rPr lang="en-US" altLang="zh-TW" sz="3200" dirty="0" err="1" smtClean="0">
                <a:latin typeface="+mn-lt"/>
                <a:cs typeface="Times New Roman" panose="02020603050405020304" pitchFamily="18" charset="0"/>
              </a:rPr>
              <a:t>可證明</a:t>
            </a:r>
            <a:r>
              <a:rPr lang="en-US" altLang="zh-TW" sz="3200" dirty="0" err="1">
                <a:latin typeface="+mn-lt"/>
                <a:cs typeface="Times New Roman" panose="02020603050405020304" pitchFamily="18" charset="0"/>
              </a:rPr>
              <a:t>3</a:t>
            </a:r>
            <a:r>
              <a:rPr lang="en-US" altLang="zh-TW" sz="3200" dirty="0" err="1" smtClean="0">
                <a:latin typeface="+mn-lt"/>
                <a:cs typeface="Times New Roman" panose="02020603050405020304" pitchFamily="18" charset="0"/>
              </a:rPr>
              <a:t>個一組可行</a:t>
            </a:r>
            <a:r>
              <a:rPr lang="zh-TW" altLang="en-US" sz="3200" dirty="0" smtClean="0">
                <a:latin typeface="+mn-lt"/>
                <a:cs typeface="Times New Roman" panose="02020603050405020304" pitchFamily="18" charset="0"/>
              </a:rPr>
              <a:t>，</a:t>
            </a:r>
            <a:endParaRPr lang="en-US" altLang="zh-TW" sz="3200" dirty="0">
              <a:latin typeface="+mn-lt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altLang="zh-TW" sz="3200" dirty="0" smtClean="0">
              <a:latin typeface="+mn-lt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zh-TW" sz="3200" dirty="0" err="1" smtClean="0">
                <a:latin typeface="+mn-lt"/>
                <a:cs typeface="Times New Roman" panose="02020603050405020304" pitchFamily="18" charset="0"/>
              </a:rPr>
              <a:t>但不排除</a:t>
            </a:r>
            <a:r>
              <a:rPr lang="en-US" altLang="zh-TW" sz="3200" dirty="0" err="1">
                <a:latin typeface="+mn-lt"/>
                <a:cs typeface="Times New Roman" panose="02020603050405020304" pitchFamily="18" charset="0"/>
              </a:rPr>
              <a:t>3的倍數例如6</a:t>
            </a:r>
            <a:r>
              <a:rPr lang="en-US" altLang="zh-TW" sz="3200" dirty="0" err="1" smtClean="0">
                <a:latin typeface="+mn-lt"/>
                <a:cs typeface="Times New Roman" panose="02020603050405020304" pitchFamily="18" charset="0"/>
              </a:rPr>
              <a:t>個一組的可行性呀</a:t>
            </a:r>
            <a:r>
              <a:rPr lang="zh-TW" altLang="en-US" sz="3200" dirty="0" smtClean="0">
                <a:latin typeface="+mn-lt"/>
                <a:cs typeface="Times New Roman" panose="02020603050405020304" pitchFamily="18" charset="0"/>
              </a:rPr>
              <a:t>！</a:t>
            </a:r>
            <a:endParaRPr lang="en-US" altLang="zh-TW" sz="3200" dirty="0" smtClean="0">
              <a:latin typeface="+mn-lt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altLang="zh-TW" sz="3200" dirty="0" smtClean="0">
              <a:latin typeface="+mn-lt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zh-TW" sz="3200" dirty="0" err="1" smtClean="0">
                <a:latin typeface="+mn-lt"/>
                <a:cs typeface="Times New Roman" panose="02020603050405020304" pitchFamily="18" charset="0"/>
              </a:rPr>
              <a:t>如何證明是</a:t>
            </a:r>
            <a:r>
              <a:rPr lang="en-US" altLang="zh-TW" sz="3200" dirty="0" err="1">
                <a:latin typeface="+mn-lt"/>
                <a:cs typeface="Times New Roman" panose="02020603050405020304" pitchFamily="18" charset="0"/>
              </a:rPr>
              <a:t>3個一組而非6</a:t>
            </a:r>
            <a:r>
              <a:rPr lang="en-US" altLang="zh-TW" sz="3200" dirty="0" err="1" smtClean="0">
                <a:latin typeface="+mn-lt"/>
                <a:cs typeface="Times New Roman" panose="02020603050405020304" pitchFamily="18" charset="0"/>
              </a:rPr>
              <a:t>個一組</a:t>
            </a:r>
            <a:r>
              <a:rPr lang="zh-TW" altLang="en-US" sz="3200" dirty="0" smtClean="0">
                <a:latin typeface="+mn-lt"/>
                <a:cs typeface="Times New Roman" panose="02020603050405020304" pitchFamily="18" charset="0"/>
              </a:rPr>
              <a:t>？</a:t>
            </a:r>
            <a:endParaRPr lang="zh-TW" altLang="en-US" sz="3200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39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13247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dirty="0" smtClean="0">
                <a:latin typeface="+mn-lt"/>
                <a:cs typeface="Times New Roman" panose="02020603050405020304" pitchFamily="18" charset="0"/>
              </a:rPr>
              <a:t>「</a:t>
            </a:r>
            <a:r>
              <a:rPr lang="en-US" altLang="zh-TW" sz="3600" dirty="0" err="1" smtClean="0">
                <a:latin typeface="+mn-lt"/>
                <a:cs typeface="Times New Roman" panose="02020603050405020304" pitchFamily="18" charset="0"/>
              </a:rPr>
              <a:t>為什麼mRNA上的密碼子是三個一組</a:t>
            </a:r>
            <a:r>
              <a:rPr lang="en-US" altLang="zh-TW" sz="3600" dirty="0" smtClean="0">
                <a:latin typeface="+mn-lt"/>
                <a:cs typeface="Times New Roman" panose="02020603050405020304" pitchFamily="18" charset="0"/>
              </a:rPr>
              <a:t>，</a:t>
            </a:r>
          </a:p>
          <a:p>
            <a:pPr marL="442913" indent="0">
              <a:buNone/>
            </a:pPr>
            <a:r>
              <a:rPr lang="en-US" altLang="zh-TW" sz="3600" dirty="0" err="1" smtClean="0">
                <a:latin typeface="+mn-lt"/>
                <a:cs typeface="Times New Roman" panose="02020603050405020304" pitchFamily="18" charset="0"/>
              </a:rPr>
              <a:t>不是一個或兩個</a:t>
            </a:r>
            <a:r>
              <a:rPr lang="en-US" altLang="zh-TW" sz="3600" dirty="0" smtClean="0">
                <a:latin typeface="+mn-lt"/>
                <a:cs typeface="Times New Roman" panose="02020603050405020304" pitchFamily="18" charset="0"/>
              </a:rPr>
              <a:t>?」</a:t>
            </a:r>
            <a:endParaRPr lang="zh-TW" altLang="en-US" sz="3600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20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097186" y="1340768"/>
            <a:ext cx="323850" cy="649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>
              <a:latin typeface="+mn-lt"/>
              <a:ea typeface="微軟正黑體" panose="020B0604030504040204" pitchFamily="34" charset="-12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053133" y="1342355"/>
            <a:ext cx="419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3600" dirty="0">
                <a:latin typeface="+mn-lt"/>
                <a:ea typeface="微軟正黑體" panose="020B0604030504040204" pitchFamily="34" charset="-120"/>
              </a:rPr>
              <a:t>4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547242" y="1343943"/>
            <a:ext cx="18454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3600" dirty="0">
              <a:latin typeface="+mn-lt"/>
              <a:ea typeface="微軟正黑體" panose="020B0604030504040204" pitchFamily="34" charset="-120"/>
            </a:endParaRPr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2416522" y="1545529"/>
            <a:ext cx="323850" cy="287338"/>
          </a:xfrm>
          <a:prstGeom prst="rightArrow">
            <a:avLst>
              <a:gd name="adj1" fmla="val 50278"/>
              <a:gd name="adj2" fmla="val 5911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>
              <a:latin typeface="+mn-lt"/>
              <a:ea typeface="微軟正黑體" panose="020B0604030504040204" pitchFamily="34" charset="-12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885554" y="1352618"/>
            <a:ext cx="1364456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 smtClean="0">
                <a:latin typeface="+mn-lt"/>
                <a:ea typeface="微軟正黑體" panose="020B0604030504040204" pitchFamily="34" charset="-120"/>
              </a:rPr>
              <a:t>共</a:t>
            </a:r>
            <a:r>
              <a:rPr lang="en-US" altLang="zh-TW" sz="3600" dirty="0" smtClean="0">
                <a:latin typeface="+mn-lt"/>
                <a:ea typeface="微軟正黑體" panose="020B0604030504040204" pitchFamily="34" charset="-120"/>
              </a:rPr>
              <a:t>4</a:t>
            </a:r>
            <a:r>
              <a:rPr lang="zh-TW" altLang="en-US" sz="3600" dirty="0">
                <a:latin typeface="+mn-lt"/>
                <a:ea typeface="微軟正黑體" panose="020B0604030504040204" pitchFamily="34" charset="-120"/>
              </a:rPr>
              <a:t>組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087661" y="2500437"/>
            <a:ext cx="323850" cy="649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>
              <a:latin typeface="+mn-lt"/>
              <a:ea typeface="微軟正黑體" panose="020B0604030504040204" pitchFamily="34" charset="-120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1043608" y="2502024"/>
            <a:ext cx="419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3600">
                <a:latin typeface="+mn-lt"/>
                <a:ea typeface="微軟正黑體" panose="020B0604030504040204" pitchFamily="34" charset="-120"/>
              </a:rPr>
              <a:t>4</a:t>
            </a: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1466280" y="2502024"/>
            <a:ext cx="323850" cy="649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>
              <a:latin typeface="+mn-lt"/>
              <a:ea typeface="微軟正黑體" panose="020B0604030504040204" pitchFamily="34" charset="-120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422227" y="2503612"/>
            <a:ext cx="419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3600" dirty="0">
                <a:latin typeface="+mn-lt"/>
                <a:ea typeface="微軟正黑體" panose="020B0604030504040204" pitchFamily="34" charset="-120"/>
              </a:rPr>
              <a:t>4</a:t>
            </a:r>
          </a:p>
        </p:txBody>
      </p:sp>
      <p:sp>
        <p:nvSpPr>
          <p:cNvPr id="20" name="AutoShape 11"/>
          <p:cNvSpPr>
            <a:spLocks noChangeArrowheads="1"/>
          </p:cNvSpPr>
          <p:nvPr/>
        </p:nvSpPr>
        <p:spPr bwMode="auto">
          <a:xfrm>
            <a:off x="2416522" y="2705198"/>
            <a:ext cx="323850" cy="287338"/>
          </a:xfrm>
          <a:prstGeom prst="rightArrow">
            <a:avLst>
              <a:gd name="adj1" fmla="val 50278"/>
              <a:gd name="adj2" fmla="val 5911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>
              <a:latin typeface="+mn-lt"/>
              <a:ea typeface="微軟正黑體" panose="020B0604030504040204" pitchFamily="34" charset="-120"/>
            </a:endParaRP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2779589" y="2512287"/>
            <a:ext cx="15763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 smtClean="0">
                <a:latin typeface="+mn-lt"/>
                <a:ea typeface="微軟正黑體" panose="020B0604030504040204" pitchFamily="34" charset="-120"/>
              </a:rPr>
              <a:t>共</a:t>
            </a:r>
            <a:r>
              <a:rPr lang="en-US" altLang="zh-TW" sz="3600" dirty="0" smtClean="0">
                <a:latin typeface="+mn-lt"/>
                <a:ea typeface="微軟正黑體" panose="020B0604030504040204" pitchFamily="34" charset="-120"/>
              </a:rPr>
              <a:t>16</a:t>
            </a:r>
            <a:r>
              <a:rPr lang="zh-TW" altLang="en-US" sz="3600" dirty="0" smtClean="0">
                <a:latin typeface="+mn-lt"/>
                <a:ea typeface="微軟正黑體" panose="020B0604030504040204" pitchFamily="34" charset="-120"/>
              </a:rPr>
              <a:t>組</a:t>
            </a:r>
            <a:endParaRPr lang="zh-TW" altLang="en-US" sz="3600" dirty="0">
              <a:latin typeface="+mn-lt"/>
              <a:ea typeface="微軟正黑體" panose="020B0604030504040204" pitchFamily="34" charset="-120"/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1097186" y="3800997"/>
            <a:ext cx="323850" cy="649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>
              <a:latin typeface="+mn-lt"/>
              <a:ea typeface="微軟正黑體" panose="020B0604030504040204" pitchFamily="34" charset="-120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1053133" y="3802584"/>
            <a:ext cx="419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3600">
                <a:latin typeface="+mn-lt"/>
                <a:ea typeface="微軟正黑體" panose="020B0604030504040204" pitchFamily="34" charset="-120"/>
              </a:rPr>
              <a:t>4</a:t>
            </a: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1475805" y="3802584"/>
            <a:ext cx="323850" cy="649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>
              <a:latin typeface="+mn-lt"/>
              <a:ea typeface="微軟正黑體" panose="020B0604030504040204" pitchFamily="34" charset="-12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1431752" y="3804172"/>
            <a:ext cx="419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3600" dirty="0">
                <a:latin typeface="+mn-lt"/>
                <a:ea typeface="微軟正黑體" panose="020B0604030504040204" pitchFamily="34" charset="-120"/>
              </a:rPr>
              <a:t>4</a:t>
            </a:r>
          </a:p>
        </p:txBody>
      </p:sp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1860377" y="3802584"/>
            <a:ext cx="323850" cy="649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>
              <a:latin typeface="+mn-lt"/>
              <a:ea typeface="微軟正黑體" panose="020B0604030504040204" pitchFamily="34" charset="-120"/>
            </a:endParaRP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1816324" y="3804172"/>
            <a:ext cx="4191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3600" dirty="0">
                <a:latin typeface="+mn-lt"/>
                <a:ea typeface="微軟正黑體" panose="020B0604030504040204" pitchFamily="34" charset="-120"/>
              </a:rPr>
              <a:t>4</a:t>
            </a:r>
          </a:p>
        </p:txBody>
      </p:sp>
      <p:sp>
        <p:nvSpPr>
          <p:cNvPr id="29" name="AutoShape 11"/>
          <p:cNvSpPr>
            <a:spLocks noChangeArrowheads="1"/>
          </p:cNvSpPr>
          <p:nvPr/>
        </p:nvSpPr>
        <p:spPr bwMode="auto">
          <a:xfrm>
            <a:off x="2416522" y="4005758"/>
            <a:ext cx="323850" cy="287338"/>
          </a:xfrm>
          <a:prstGeom prst="rightArrow">
            <a:avLst>
              <a:gd name="adj1" fmla="val 50278"/>
              <a:gd name="adj2" fmla="val 5911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>
              <a:latin typeface="+mn-lt"/>
              <a:ea typeface="微軟正黑體" panose="020B0604030504040204" pitchFamily="34" charset="-120"/>
            </a:endParaRP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2779588" y="3812847"/>
            <a:ext cx="157638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latin typeface="+mn-lt"/>
                <a:ea typeface="微軟正黑體" panose="020B0604030504040204" pitchFamily="34" charset="-120"/>
              </a:rPr>
              <a:t>共</a:t>
            </a:r>
            <a:r>
              <a:rPr lang="en-US" altLang="zh-TW" sz="3600" dirty="0">
                <a:latin typeface="+mn-lt"/>
                <a:ea typeface="微軟正黑體" panose="020B0604030504040204" pitchFamily="34" charset="-120"/>
              </a:rPr>
              <a:t>64</a:t>
            </a:r>
            <a:r>
              <a:rPr lang="zh-TW" altLang="en-US" sz="3600" dirty="0">
                <a:latin typeface="+mn-lt"/>
                <a:ea typeface="微軟正黑體" panose="020B0604030504040204" pitchFamily="34" charset="-120"/>
              </a:rPr>
              <a:t>組</a:t>
            </a:r>
          </a:p>
        </p:txBody>
      </p:sp>
      <p:sp>
        <p:nvSpPr>
          <p:cNvPr id="38" name="文字方塊 37"/>
          <p:cNvSpPr txBox="1"/>
          <p:nvPr/>
        </p:nvSpPr>
        <p:spPr>
          <a:xfrm>
            <a:off x="4723210" y="2551866"/>
            <a:ext cx="35932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ea typeface="微軟正黑體" panose="020B0604030504040204" pitchFamily="34" charset="-120"/>
              </a:rPr>
              <a:t>小於</a:t>
            </a:r>
            <a:r>
              <a:rPr lang="en-US" altLang="zh-TW" sz="3600" dirty="0" smtClean="0">
                <a:ea typeface="微軟正黑體" panose="020B0604030504040204" pitchFamily="34" charset="-120"/>
              </a:rPr>
              <a:t>20</a:t>
            </a:r>
            <a:endParaRPr lang="zh-TW" altLang="en-US" sz="3600" dirty="0">
              <a:ea typeface="微軟正黑體" panose="020B0604030504040204" pitchFamily="34" charset="-120"/>
            </a:endParaRPr>
          </a:p>
        </p:txBody>
      </p:sp>
      <p:sp>
        <p:nvSpPr>
          <p:cNvPr id="39" name="文字方塊 38"/>
          <p:cNvSpPr txBox="1"/>
          <p:nvPr/>
        </p:nvSpPr>
        <p:spPr>
          <a:xfrm>
            <a:off x="4723210" y="1320352"/>
            <a:ext cx="35932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ea typeface="微軟正黑體" panose="020B0604030504040204" pitchFamily="34" charset="-120"/>
              </a:rPr>
              <a:t>小於</a:t>
            </a:r>
            <a:r>
              <a:rPr lang="en-US" altLang="zh-TW" sz="3600" dirty="0" smtClean="0">
                <a:ea typeface="微軟正黑體" panose="020B0604030504040204" pitchFamily="34" charset="-120"/>
              </a:rPr>
              <a:t>20</a:t>
            </a:r>
            <a:endParaRPr lang="zh-TW" altLang="en-US" sz="3600" dirty="0">
              <a:ea typeface="微軟正黑體" panose="020B0604030504040204" pitchFamily="34" charset="-120"/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4723210" y="3812847"/>
            <a:ext cx="1941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>
                <a:ea typeface="微軟正黑體" panose="020B0604030504040204" pitchFamily="34" charset="-120"/>
              </a:rPr>
              <a:t>大</a:t>
            </a:r>
            <a:r>
              <a:rPr lang="zh-TW" altLang="en-US" sz="3600" dirty="0" smtClean="0">
                <a:ea typeface="微軟正黑體" panose="020B0604030504040204" pitchFamily="34" charset="-120"/>
              </a:rPr>
              <a:t>於</a:t>
            </a:r>
            <a:r>
              <a:rPr lang="en-US" altLang="zh-TW" sz="3600" dirty="0" smtClean="0">
                <a:ea typeface="微軟正黑體" panose="020B0604030504040204" pitchFamily="34" charset="-120"/>
              </a:rPr>
              <a:t>20</a:t>
            </a:r>
            <a:endParaRPr lang="zh-TW" altLang="en-US" sz="3600" dirty="0">
              <a:ea typeface="微軟正黑體" panose="020B0604030504040204" pitchFamily="34" charset="-120"/>
            </a:endParaRPr>
          </a:p>
        </p:txBody>
      </p:sp>
      <p:sp>
        <p:nvSpPr>
          <p:cNvPr id="47" name="矩形圖說文字 46"/>
          <p:cNvSpPr/>
          <p:nvPr/>
        </p:nvSpPr>
        <p:spPr>
          <a:xfrm>
            <a:off x="6300384" y="4724379"/>
            <a:ext cx="2016032" cy="792088"/>
          </a:xfrm>
          <a:prstGeom prst="wedgeRectCallout">
            <a:avLst>
              <a:gd name="adj1" fmla="val -51924"/>
              <a:gd name="adj2" fmla="val -114026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 smtClean="0">
                <a:ea typeface="微軟正黑體" panose="020B0604030504040204" pitchFamily="34" charset="-120"/>
              </a:rPr>
              <a:t>合理推</a:t>
            </a:r>
            <a:r>
              <a:rPr lang="zh-TW" altLang="en-US" sz="3600" dirty="0">
                <a:ea typeface="微軟正黑體" panose="020B0604030504040204" pitchFamily="34" charset="-120"/>
              </a:rPr>
              <a:t>論</a:t>
            </a:r>
          </a:p>
        </p:txBody>
      </p:sp>
    </p:spTree>
    <p:extLst>
      <p:ext uri="{BB962C8B-B14F-4D97-AF65-F5344CB8AC3E}">
        <p14:creationId xmlns:p14="http://schemas.microsoft.com/office/powerpoint/2010/main" val="225633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34076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zh-TW" sz="3200" dirty="0">
                <a:cs typeface="Times New Roman" panose="02020603050405020304" pitchFamily="18" charset="0"/>
              </a:rPr>
              <a:t>上面的討論解釋了因為密碼種類</a:t>
            </a:r>
            <a:r>
              <a:rPr lang="zh-TW" altLang="zh-TW" sz="3200" dirty="0" smtClean="0">
                <a:cs typeface="Times New Roman" panose="02020603050405020304" pitchFamily="18" charset="0"/>
              </a:rPr>
              <a:t>不夠</a:t>
            </a:r>
            <a:endParaRPr lang="en-US" altLang="zh-TW" sz="3200" dirty="0"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altLang="zh-TW" sz="3200" dirty="0" smtClean="0"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zh-TW" altLang="zh-TW" sz="3200" dirty="0" smtClean="0">
                <a:cs typeface="Times New Roman" panose="02020603050405020304" pitchFamily="18" charset="0"/>
              </a:rPr>
              <a:t>所以</a:t>
            </a:r>
            <a:r>
              <a:rPr lang="zh-TW" altLang="zh-TW" sz="3200" dirty="0">
                <a:cs typeface="Times New Roman" panose="02020603050405020304" pitchFamily="18" charset="0"/>
              </a:rPr>
              <a:t>一個、兩個一組皆不可行</a:t>
            </a:r>
            <a:r>
              <a:rPr lang="zh-TW" altLang="zh-TW" sz="3200" dirty="0" smtClean="0">
                <a:cs typeface="Times New Roman" panose="02020603050405020304" pitchFamily="18" charset="0"/>
              </a:rPr>
              <a:t>，</a:t>
            </a:r>
            <a:endParaRPr lang="en-US" altLang="zh-TW" sz="3200" dirty="0" smtClean="0"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zh-TW" altLang="zh-TW" sz="3200" dirty="0" smtClean="0">
                <a:cs typeface="Times New Roman" panose="02020603050405020304" pitchFamily="18" charset="0"/>
              </a:rPr>
              <a:t>理論</a:t>
            </a:r>
            <a:r>
              <a:rPr lang="zh-TW" altLang="zh-TW" sz="3200" dirty="0">
                <a:cs typeface="Times New Roman" panose="02020603050405020304" pitchFamily="18" charset="0"/>
              </a:rPr>
              <a:t>上三個一組是可行</a:t>
            </a:r>
            <a:r>
              <a:rPr lang="zh-TW" altLang="zh-TW" sz="3200" dirty="0" smtClean="0">
                <a:cs typeface="Times New Roman" panose="02020603050405020304" pitchFamily="18" charset="0"/>
              </a:rPr>
              <a:t>的</a:t>
            </a:r>
            <a:endParaRPr lang="en-US" altLang="zh-TW" sz="3200" dirty="0"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altLang="zh-TW" sz="3200" dirty="0" smtClean="0"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zh-TW" altLang="zh-TW" sz="3200" dirty="0" smtClean="0">
                <a:cs typeface="Times New Roman" panose="02020603050405020304" pitchFamily="18" charset="0"/>
              </a:rPr>
              <a:t>但</a:t>
            </a:r>
            <a:r>
              <a:rPr lang="zh-TW" altLang="zh-TW" sz="3200" dirty="0">
                <a:cs typeface="Times New Roman" panose="02020603050405020304" pitchFamily="18" charset="0"/>
              </a:rPr>
              <a:t>如何證明事實真的如此</a:t>
            </a:r>
            <a:r>
              <a:rPr lang="en-US" altLang="zh-TW" sz="3200" dirty="0">
                <a:cs typeface="Times New Roman" panose="02020603050405020304" pitchFamily="18" charset="0"/>
              </a:rPr>
              <a:t>?</a:t>
            </a:r>
            <a:endParaRPr lang="zh-TW" altLang="zh-TW" sz="3200" dirty="0"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1272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460500"/>
          </a:xfrm>
        </p:spPr>
        <p:txBody>
          <a:bodyPr>
            <a:normAutofit/>
          </a:bodyPr>
          <a:lstStyle/>
          <a:p>
            <a:r>
              <a:rPr lang="zh-TW" altLang="zh-TW" dirty="0">
                <a:solidFill>
                  <a:srgbClr val="7030A0"/>
                </a:solidFill>
              </a:rPr>
              <a:t>學生猜想</a:t>
            </a:r>
            <a:r>
              <a:rPr lang="zh-TW" altLang="zh-TW" dirty="0" smtClean="0">
                <a:solidFill>
                  <a:srgbClr val="7030A0"/>
                </a:solidFill>
              </a:rPr>
              <a:t>狀況</a:t>
            </a:r>
            <a:r>
              <a:rPr lang="zh-TW" altLang="en-US" dirty="0" smtClean="0">
                <a:solidFill>
                  <a:srgbClr val="7030A0"/>
                </a:solidFill>
              </a:rPr>
              <a:t> </a:t>
            </a:r>
            <a:r>
              <a:rPr lang="en-US" altLang="zh-TW" dirty="0" smtClean="0">
                <a:solidFill>
                  <a:srgbClr val="7030A0"/>
                </a:solidFill>
              </a:rPr>
              <a:t>1</a:t>
            </a:r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+mn-lt"/>
              </a:rPr>
              <a:t> </a:t>
            </a:r>
            <a:endParaRPr lang="zh-TW" altLang="zh-TW" dirty="0">
              <a:latin typeface="+mn-lt"/>
            </a:endParaRPr>
          </a:p>
          <a:p>
            <a:pPr marL="0" indent="0" algn="ctr">
              <a:buNone/>
            </a:pPr>
            <a:r>
              <a:rPr lang="zh-TW" altLang="zh-TW" sz="3600" dirty="0">
                <a:latin typeface="+mn-lt"/>
                <a:cs typeface="Times New Roman" panose="02020603050405020304" pitchFamily="18" charset="0"/>
              </a:rPr>
              <a:t>做一</a:t>
            </a:r>
            <a:r>
              <a:rPr lang="zh-TW" altLang="zh-TW" sz="3600" dirty="0" smtClean="0">
                <a:latin typeface="+mn-lt"/>
                <a:cs typeface="Times New Roman" panose="02020603050405020304" pitchFamily="18" charset="0"/>
              </a:rPr>
              <a:t>條</a:t>
            </a:r>
            <a:r>
              <a:rPr lang="zh-TW" altLang="en-US" sz="3600" dirty="0" smtClean="0">
                <a:latin typeface="+mn-lt"/>
                <a:cs typeface="Times New Roman" panose="02020603050405020304" pitchFamily="18" charset="0"/>
              </a:rPr>
              <a:t>序列為</a:t>
            </a:r>
            <a:r>
              <a:rPr lang="zh-TW" altLang="zh-TW" sz="3600" dirty="0" smtClean="0">
                <a:latin typeface="+mn-lt"/>
                <a:cs typeface="Times New Roman" panose="02020603050405020304" pitchFamily="18" charset="0"/>
              </a:rPr>
              <a:t>「</a:t>
            </a:r>
            <a:r>
              <a:rPr lang="en-US" altLang="zh-TW" sz="3600" dirty="0">
                <a:latin typeface="+mn-lt"/>
                <a:cs typeface="Times New Roman" panose="02020603050405020304" pitchFamily="18" charset="0"/>
              </a:rPr>
              <a:t>GAAAAAAAA……</a:t>
            </a:r>
            <a:r>
              <a:rPr lang="zh-TW" altLang="zh-TW" sz="3600" dirty="0">
                <a:latin typeface="+mn-lt"/>
                <a:cs typeface="Times New Roman" panose="02020603050405020304" pitchFamily="18" charset="0"/>
              </a:rPr>
              <a:t>」的</a:t>
            </a:r>
            <a:r>
              <a:rPr lang="en-US" altLang="zh-TW" sz="3600" dirty="0" smtClean="0">
                <a:latin typeface="+mn-lt"/>
                <a:cs typeface="Times New Roman" panose="02020603050405020304" pitchFamily="18" charset="0"/>
              </a:rPr>
              <a:t>RNA</a:t>
            </a:r>
            <a:endParaRPr lang="en-US" altLang="zh-TW" sz="3600" dirty="0">
              <a:latin typeface="+mn-lt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altLang="zh-TW" sz="3600" dirty="0" smtClean="0">
              <a:latin typeface="+mn-lt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zh-TW" altLang="zh-TW" sz="3600" dirty="0" smtClean="0">
                <a:latin typeface="+mn-lt"/>
                <a:cs typeface="Times New Roman" panose="02020603050405020304" pitchFamily="18" charset="0"/>
              </a:rPr>
              <a:t>看看</a:t>
            </a:r>
            <a:r>
              <a:rPr lang="zh-TW" altLang="zh-TW" sz="3600" dirty="0">
                <a:latin typeface="+mn-lt"/>
                <a:cs typeface="Times New Roman" panose="02020603050405020304" pitchFamily="18" charset="0"/>
              </a:rPr>
              <a:t>轉譯的</a:t>
            </a:r>
            <a:r>
              <a:rPr lang="zh-TW" altLang="zh-TW" sz="3600" dirty="0" smtClean="0">
                <a:latin typeface="+mn-lt"/>
                <a:cs typeface="Times New Roman" panose="02020603050405020304" pitchFamily="18" charset="0"/>
              </a:rPr>
              <a:t>結果</a:t>
            </a:r>
            <a:endParaRPr lang="zh-TW" altLang="zh-TW" sz="3600" dirty="0">
              <a:latin typeface="+mn-lt"/>
              <a:cs typeface="Times New Roman" panose="02020603050405020304" pitchFamily="18" charset="0"/>
            </a:endParaRPr>
          </a:p>
          <a:p>
            <a:endParaRPr lang="zh-TW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698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>
                <a:solidFill>
                  <a:srgbClr val="7030A0"/>
                </a:solidFill>
              </a:rPr>
              <a:t>學生猜想狀況</a:t>
            </a:r>
            <a:r>
              <a:rPr lang="en-US" altLang="zh-TW" dirty="0">
                <a:solidFill>
                  <a:srgbClr val="7030A0"/>
                </a:solidFill>
              </a:rPr>
              <a:t>1</a:t>
            </a:r>
            <a:r>
              <a:rPr lang="zh-TW" altLang="zh-TW" dirty="0">
                <a:solidFill>
                  <a:srgbClr val="7030A0"/>
                </a:solidFill>
              </a:rPr>
              <a:t>之討論</a:t>
            </a:r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67544" y="1740360"/>
            <a:ext cx="2694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800" dirty="0">
                <a:ea typeface="微軟正黑體" panose="020B0604030504040204" pitchFamily="34" charset="-120"/>
              </a:rPr>
              <a:t>一組密碼一個字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3203848" y="1484784"/>
            <a:ext cx="34814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u="sng" dirty="0">
                <a:ea typeface="微軟正黑體" panose="020B0604030504040204" pitchFamily="34" charset="-120"/>
                <a:cs typeface="Times New Roman" panose="02020603050405020304" pitchFamily="18" charset="0"/>
              </a:rPr>
              <a:t>G</a:t>
            </a:r>
            <a:r>
              <a:rPr lang="en-US" altLang="zh-TW" sz="28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 err="1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 err="1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 err="1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 err="1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 err="1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 err="1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……</a:t>
            </a:r>
            <a:endParaRPr lang="zh-TW" altLang="zh-TW" sz="28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244452" y="1987823"/>
            <a:ext cx="3081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1 2 2 2 2 2 2 2 2…….</a:t>
            </a:r>
            <a:endParaRPr lang="zh-TW" altLang="zh-TW" sz="28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203848" y="3105436"/>
            <a:ext cx="3110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u="sng" dirty="0">
                <a:ea typeface="微軟正黑體" panose="020B0604030504040204" pitchFamily="34" charset="-120"/>
                <a:cs typeface="Times New Roman" panose="02020603050405020304" pitchFamily="18" charset="0"/>
              </a:rPr>
              <a:t>GA</a:t>
            </a:r>
            <a:r>
              <a:rPr lang="en-US" altLang="zh-TW" sz="28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>
                <a:ea typeface="微軟正黑體" panose="020B0604030504040204" pitchFamily="34" charset="-120"/>
                <a:cs typeface="Times New Roman" panose="02020603050405020304" pitchFamily="18" charset="0"/>
              </a:rPr>
              <a:t>AA</a:t>
            </a:r>
            <a:r>
              <a:rPr lang="en-US" altLang="zh-TW" sz="28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 err="1">
                <a:ea typeface="微軟正黑體" panose="020B0604030504040204" pitchFamily="34" charset="-120"/>
                <a:cs typeface="Times New Roman" panose="02020603050405020304" pitchFamily="18" charset="0"/>
              </a:rPr>
              <a:t>AA</a:t>
            </a:r>
            <a:r>
              <a:rPr lang="en-US" altLang="zh-TW" sz="28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 err="1">
                <a:ea typeface="微軟正黑體" panose="020B0604030504040204" pitchFamily="34" charset="-120"/>
                <a:cs typeface="Times New Roman" panose="02020603050405020304" pitchFamily="18" charset="0"/>
              </a:rPr>
              <a:t>AA</a:t>
            </a:r>
            <a:r>
              <a:rPr lang="en-US" altLang="zh-TW" sz="28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en-US" altLang="zh-TW" sz="28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……</a:t>
            </a:r>
            <a:endParaRPr lang="zh-TW" altLang="zh-TW" sz="28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339075" y="3735179"/>
            <a:ext cx="2965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zh-TW" altLang="en-US" sz="28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    </a:t>
            </a:r>
            <a:r>
              <a:rPr lang="en-US" altLang="zh-TW" sz="28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 2</a:t>
            </a:r>
            <a:r>
              <a:rPr lang="zh-TW" altLang="en-US" sz="28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    </a:t>
            </a:r>
            <a:r>
              <a:rPr lang="en-US" altLang="zh-TW" sz="28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2 </a:t>
            </a:r>
            <a:r>
              <a:rPr lang="zh-TW" altLang="en-US" sz="28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   </a:t>
            </a:r>
            <a:r>
              <a:rPr lang="en-US" altLang="zh-TW" sz="28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2 …….</a:t>
            </a:r>
            <a:endParaRPr lang="zh-TW" altLang="zh-TW" sz="28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3203848" y="4690447"/>
            <a:ext cx="3032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u="sng" dirty="0">
                <a:ea typeface="微軟正黑體" panose="020B0604030504040204" pitchFamily="34" charset="-120"/>
                <a:cs typeface="Times New Roman" panose="02020603050405020304" pitchFamily="18" charset="0"/>
              </a:rPr>
              <a:t>GAA</a:t>
            </a:r>
            <a:r>
              <a:rPr lang="en-US" altLang="zh-TW" sz="28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>
                <a:ea typeface="微軟正黑體" panose="020B0604030504040204" pitchFamily="34" charset="-120"/>
                <a:cs typeface="Times New Roman" panose="02020603050405020304" pitchFamily="18" charset="0"/>
              </a:rPr>
              <a:t>AAA</a:t>
            </a:r>
            <a:r>
              <a:rPr lang="en-US" altLang="zh-TW" sz="28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>
                <a:ea typeface="微軟正黑體" panose="020B0604030504040204" pitchFamily="34" charset="-120"/>
                <a:cs typeface="Times New Roman" panose="02020603050405020304" pitchFamily="18" charset="0"/>
              </a:rPr>
              <a:t>AAA</a:t>
            </a:r>
            <a:r>
              <a:rPr lang="en-US" altLang="zh-TW" sz="28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……</a:t>
            </a:r>
            <a:endParaRPr lang="zh-TW" altLang="zh-TW" sz="28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3418244" y="5194503"/>
            <a:ext cx="3160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zh-TW" altLang="en-US" sz="28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  </a:t>
            </a:r>
            <a:r>
              <a:rPr lang="en-US" altLang="zh-TW" sz="28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8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    </a:t>
            </a:r>
            <a:r>
              <a:rPr lang="en-US" altLang="zh-TW" sz="28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2 </a:t>
            </a:r>
            <a:r>
              <a:rPr lang="zh-TW" altLang="en-US" sz="28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     </a:t>
            </a:r>
            <a:r>
              <a:rPr lang="en-US" altLang="zh-TW" sz="28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2 </a:t>
            </a:r>
            <a:r>
              <a:rPr lang="zh-TW" altLang="en-US" sz="28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     </a:t>
            </a:r>
            <a:r>
              <a:rPr lang="en-US" altLang="zh-TW" sz="2800" dirty="0" smtClean="0">
                <a:ea typeface="微軟正黑體" panose="020B0604030504040204" pitchFamily="34" charset="-120"/>
                <a:cs typeface="Times New Roman" panose="02020603050405020304" pitchFamily="18" charset="0"/>
              </a:rPr>
              <a:t>2 …….</a:t>
            </a:r>
            <a:endParaRPr lang="zh-TW" altLang="zh-TW" sz="28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6516216" y="1556792"/>
            <a:ext cx="2532867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600" dirty="0">
                <a:ea typeface="微軟正黑體" panose="020B0604030504040204" pitchFamily="34" charset="-120"/>
              </a:rPr>
              <a:t>該實驗設計針對三種假說推出來的結果是相同的，因此無法以此判斷何種假說才是正確，所以此法行不通。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467544" y="3382579"/>
            <a:ext cx="2694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800" dirty="0">
                <a:ea typeface="微軟正黑體" panose="020B0604030504040204" pitchFamily="34" charset="-120"/>
              </a:rPr>
              <a:t>一組</a:t>
            </a:r>
            <a:r>
              <a:rPr lang="zh-TW" altLang="zh-TW" sz="2800" dirty="0" smtClean="0">
                <a:ea typeface="微軟正黑體" panose="020B0604030504040204" pitchFamily="34" charset="-120"/>
              </a:rPr>
              <a:t>密碼</a:t>
            </a:r>
            <a:r>
              <a:rPr lang="zh-TW" altLang="en-US" sz="2800" dirty="0" smtClean="0">
                <a:ea typeface="微軟正黑體" panose="020B0604030504040204" pitchFamily="34" charset="-120"/>
              </a:rPr>
              <a:t>二</a:t>
            </a:r>
            <a:r>
              <a:rPr lang="zh-TW" altLang="zh-TW" sz="2800" dirty="0" smtClean="0">
                <a:ea typeface="微軟正黑體" panose="020B0604030504040204" pitchFamily="34" charset="-120"/>
              </a:rPr>
              <a:t>個</a:t>
            </a:r>
            <a:r>
              <a:rPr lang="zh-TW" altLang="zh-TW" sz="2800" dirty="0">
                <a:ea typeface="微軟正黑體" panose="020B0604030504040204" pitchFamily="34" charset="-120"/>
              </a:rPr>
              <a:t>字</a:t>
            </a:r>
          </a:p>
        </p:txBody>
      </p:sp>
      <p:sp>
        <p:nvSpPr>
          <p:cNvPr id="17" name="文字方塊 16"/>
          <p:cNvSpPr txBox="1"/>
          <p:nvPr/>
        </p:nvSpPr>
        <p:spPr>
          <a:xfrm>
            <a:off x="467544" y="4994012"/>
            <a:ext cx="2694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800" dirty="0">
                <a:ea typeface="微軟正黑體" panose="020B0604030504040204" pitchFamily="34" charset="-120"/>
              </a:rPr>
              <a:t>一組</a:t>
            </a:r>
            <a:r>
              <a:rPr lang="zh-TW" altLang="zh-TW" sz="2800" dirty="0" smtClean="0">
                <a:ea typeface="微軟正黑體" panose="020B0604030504040204" pitchFamily="34" charset="-120"/>
              </a:rPr>
              <a:t>密碼</a:t>
            </a:r>
            <a:r>
              <a:rPr lang="zh-TW" altLang="en-US" sz="2800" dirty="0" smtClean="0">
                <a:ea typeface="微軟正黑體" panose="020B0604030504040204" pitchFamily="34" charset="-120"/>
              </a:rPr>
              <a:t>三</a:t>
            </a:r>
            <a:r>
              <a:rPr lang="zh-TW" altLang="zh-TW" sz="2800" dirty="0" smtClean="0">
                <a:ea typeface="微軟正黑體" panose="020B0604030504040204" pitchFamily="34" charset="-120"/>
              </a:rPr>
              <a:t>個</a:t>
            </a:r>
            <a:r>
              <a:rPr lang="zh-TW" altLang="zh-TW" sz="2800" dirty="0">
                <a:ea typeface="微軟正黑體" panose="020B0604030504040204" pitchFamily="34" charset="-120"/>
              </a:rPr>
              <a:t>字</a:t>
            </a:r>
          </a:p>
        </p:txBody>
      </p:sp>
    </p:spTree>
    <p:extLst>
      <p:ext uri="{BB962C8B-B14F-4D97-AF65-F5344CB8AC3E}">
        <p14:creationId xmlns:p14="http://schemas.microsoft.com/office/powerpoint/2010/main" val="309438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3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600200"/>
            <a:ext cx="864096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+mn-lt"/>
              </a:rPr>
              <a:t> </a:t>
            </a:r>
            <a:endParaRPr lang="zh-TW" altLang="zh-TW" dirty="0">
              <a:latin typeface="+mn-lt"/>
            </a:endParaRPr>
          </a:p>
          <a:p>
            <a:pPr marL="0" indent="0" algn="ctr">
              <a:buNone/>
            </a:pPr>
            <a:r>
              <a:rPr lang="zh-TW" altLang="zh-TW" sz="3600" dirty="0">
                <a:latin typeface="+mn-lt"/>
                <a:cs typeface="Times New Roman" panose="02020603050405020304" pitchFamily="18" charset="0"/>
              </a:rPr>
              <a:t>做一</a:t>
            </a:r>
            <a:r>
              <a:rPr lang="zh-TW" altLang="zh-TW" sz="3600" dirty="0" smtClean="0">
                <a:latin typeface="+mn-lt"/>
                <a:cs typeface="Times New Roman" panose="02020603050405020304" pitchFamily="18" charset="0"/>
              </a:rPr>
              <a:t>條</a:t>
            </a:r>
            <a:r>
              <a:rPr lang="zh-TW" altLang="en-US" sz="3600" dirty="0" smtClean="0">
                <a:latin typeface="+mn-lt"/>
                <a:cs typeface="Times New Roman" panose="02020603050405020304" pitchFamily="18" charset="0"/>
              </a:rPr>
              <a:t>序列為</a:t>
            </a:r>
            <a:r>
              <a:rPr lang="zh-TW" altLang="zh-TW" sz="3600" dirty="0" smtClean="0">
                <a:latin typeface="+mn-lt"/>
                <a:cs typeface="Times New Roman" panose="02020603050405020304" pitchFamily="18" charset="0"/>
              </a:rPr>
              <a:t>「</a:t>
            </a:r>
            <a:r>
              <a:rPr lang="en-US" altLang="zh-TW" sz="3600" dirty="0" smtClean="0">
                <a:latin typeface="+mn-lt"/>
                <a:cs typeface="Times New Roman" panose="02020603050405020304" pitchFamily="18" charset="0"/>
              </a:rPr>
              <a:t>GGAAAAAAAA</a:t>
            </a:r>
            <a:r>
              <a:rPr lang="en-US" altLang="zh-TW" sz="3600" dirty="0">
                <a:latin typeface="+mn-lt"/>
                <a:cs typeface="Times New Roman" panose="02020603050405020304" pitchFamily="18" charset="0"/>
              </a:rPr>
              <a:t>……</a:t>
            </a:r>
            <a:r>
              <a:rPr lang="zh-TW" altLang="zh-TW" sz="3600" dirty="0">
                <a:latin typeface="+mn-lt"/>
                <a:cs typeface="Times New Roman" panose="02020603050405020304" pitchFamily="18" charset="0"/>
              </a:rPr>
              <a:t>」的</a:t>
            </a:r>
            <a:r>
              <a:rPr lang="en-US" altLang="zh-TW" sz="3600" dirty="0" smtClean="0">
                <a:latin typeface="+mn-lt"/>
                <a:cs typeface="Times New Roman" panose="02020603050405020304" pitchFamily="18" charset="0"/>
              </a:rPr>
              <a:t>RNA</a:t>
            </a:r>
            <a:endParaRPr lang="en-US" altLang="zh-TW" sz="3600" dirty="0">
              <a:latin typeface="+mn-lt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altLang="zh-TW" sz="3600" dirty="0" smtClean="0">
              <a:latin typeface="+mn-lt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zh-TW" altLang="zh-TW" sz="3600" dirty="0" smtClean="0">
                <a:latin typeface="+mn-lt"/>
                <a:cs typeface="Times New Roman" panose="02020603050405020304" pitchFamily="18" charset="0"/>
              </a:rPr>
              <a:t>看看</a:t>
            </a:r>
            <a:r>
              <a:rPr lang="zh-TW" altLang="zh-TW" sz="3600" dirty="0">
                <a:latin typeface="+mn-lt"/>
                <a:cs typeface="Times New Roman" panose="02020603050405020304" pitchFamily="18" charset="0"/>
              </a:rPr>
              <a:t>轉譯的</a:t>
            </a:r>
            <a:r>
              <a:rPr lang="zh-TW" altLang="zh-TW" sz="3600" dirty="0" smtClean="0">
                <a:latin typeface="+mn-lt"/>
                <a:cs typeface="Times New Roman" panose="02020603050405020304" pitchFamily="18" charset="0"/>
              </a:rPr>
              <a:t>結果</a:t>
            </a:r>
            <a:endParaRPr lang="zh-TW" altLang="zh-TW" sz="3600" dirty="0">
              <a:latin typeface="+mn-lt"/>
              <a:cs typeface="Times New Roman" panose="02020603050405020304" pitchFamily="18" charset="0"/>
            </a:endParaRPr>
          </a:p>
          <a:p>
            <a:endParaRPr lang="zh-TW" altLang="en-US" dirty="0">
              <a:latin typeface="+mn-lt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628650" y="365125"/>
            <a:ext cx="7886700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zh-TW" dirty="0" smtClean="0">
                <a:solidFill>
                  <a:srgbClr val="7030A0"/>
                </a:solidFill>
              </a:rPr>
              <a:t>學生猜想狀況</a:t>
            </a:r>
            <a:r>
              <a:rPr lang="zh-TW" altLang="en-US" dirty="0" smtClean="0">
                <a:solidFill>
                  <a:srgbClr val="7030A0"/>
                </a:solidFill>
              </a:rPr>
              <a:t> </a:t>
            </a:r>
            <a:r>
              <a:rPr lang="en-US" altLang="zh-TW" dirty="0" smtClean="0">
                <a:solidFill>
                  <a:srgbClr val="7030A0"/>
                </a:solidFill>
              </a:rPr>
              <a:t>2</a:t>
            </a:r>
            <a:endParaRPr lang="zh-TW" alt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75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>
                <a:solidFill>
                  <a:srgbClr val="7030A0"/>
                </a:solidFill>
              </a:rPr>
              <a:t>學生猜想狀況</a:t>
            </a:r>
            <a:r>
              <a:rPr lang="en-US" altLang="zh-TW" dirty="0">
                <a:solidFill>
                  <a:srgbClr val="7030A0"/>
                </a:solidFill>
              </a:rPr>
              <a:t>2</a:t>
            </a:r>
            <a:r>
              <a:rPr lang="zh-TW" altLang="zh-TW" dirty="0">
                <a:solidFill>
                  <a:srgbClr val="7030A0"/>
                </a:solidFill>
              </a:rPr>
              <a:t>之討論</a:t>
            </a:r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67544" y="1712087"/>
            <a:ext cx="2771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800" dirty="0">
                <a:solidFill>
                  <a:prstClr val="black"/>
                </a:solidFill>
                <a:ea typeface="微軟正黑體" panose="020B0604030504040204" pitchFamily="34" charset="-120"/>
              </a:rPr>
              <a:t>一組密碼一個字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3203848" y="1460267"/>
            <a:ext cx="33050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u="sng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G</a:t>
            </a:r>
            <a:r>
              <a:rPr lang="en-US" altLang="zh-TW" sz="2800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 err="1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G</a:t>
            </a:r>
            <a:r>
              <a:rPr lang="en-US" altLang="zh-TW" sz="2800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 err="1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 err="1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 err="1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 err="1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 err="1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……</a:t>
            </a:r>
            <a:endParaRPr lang="zh-TW" altLang="zh-TW" sz="2800" dirty="0">
              <a:solidFill>
                <a:prstClr val="black"/>
              </a:solidFill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240060" y="1969676"/>
            <a:ext cx="3081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1 </a:t>
            </a:r>
            <a:r>
              <a:rPr lang="en-US" altLang="zh-TW" sz="2800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1 </a:t>
            </a:r>
            <a:r>
              <a:rPr lang="en-US" altLang="zh-TW" sz="2800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2 2 2 2 2 2 2…….</a:t>
            </a:r>
            <a:endParaRPr lang="zh-TW" altLang="zh-TW" sz="2800" dirty="0">
              <a:solidFill>
                <a:prstClr val="black"/>
              </a:solidFill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467544" y="3349420"/>
            <a:ext cx="2730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800" dirty="0">
                <a:solidFill>
                  <a:prstClr val="black"/>
                </a:solidFill>
                <a:ea typeface="微軟正黑體" panose="020B0604030504040204" pitchFamily="34" charset="-120"/>
              </a:rPr>
              <a:t>一組密碼二個字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3203848" y="3085768"/>
            <a:ext cx="3110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u="sng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GG</a:t>
            </a:r>
            <a:r>
              <a:rPr lang="en-US" altLang="zh-TW" sz="2800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AA</a:t>
            </a:r>
            <a:r>
              <a:rPr lang="en-US" altLang="zh-TW" sz="2800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 err="1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AA</a:t>
            </a:r>
            <a:r>
              <a:rPr lang="en-US" altLang="zh-TW" sz="2800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 err="1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AA</a:t>
            </a:r>
            <a:r>
              <a:rPr lang="en-US" altLang="zh-TW" sz="2800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……</a:t>
            </a:r>
            <a:endParaRPr lang="zh-TW" altLang="zh-TW" sz="2800" dirty="0">
              <a:solidFill>
                <a:prstClr val="black"/>
              </a:solidFill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319276" y="3608988"/>
            <a:ext cx="2965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zh-TW" altLang="en-US" sz="2800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   </a:t>
            </a:r>
            <a:r>
              <a:rPr lang="en-US" altLang="zh-TW" sz="2800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2</a:t>
            </a:r>
            <a:r>
              <a:rPr lang="zh-TW" altLang="en-US" sz="2800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   </a:t>
            </a:r>
            <a:r>
              <a:rPr lang="en-US" altLang="zh-TW" sz="2800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2 </a:t>
            </a:r>
            <a:r>
              <a:rPr lang="zh-TW" altLang="en-US" sz="2800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  </a:t>
            </a:r>
            <a:r>
              <a:rPr lang="en-US" altLang="zh-TW" sz="2800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2 …….</a:t>
            </a:r>
            <a:endParaRPr lang="zh-TW" altLang="zh-TW" sz="2800" dirty="0">
              <a:solidFill>
                <a:prstClr val="black"/>
              </a:solidFill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472581" y="4986754"/>
            <a:ext cx="2774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800" dirty="0">
                <a:solidFill>
                  <a:prstClr val="black"/>
                </a:solidFill>
                <a:ea typeface="微軟正黑體" panose="020B0604030504040204" pitchFamily="34" charset="-120"/>
              </a:rPr>
              <a:t>一組密碼三個</a:t>
            </a:r>
            <a:r>
              <a:rPr lang="zh-TW" altLang="zh-TW" sz="2800" dirty="0" smtClean="0">
                <a:solidFill>
                  <a:prstClr val="black"/>
                </a:solidFill>
                <a:ea typeface="微軟正黑體" panose="020B0604030504040204" pitchFamily="34" charset="-120"/>
              </a:rPr>
              <a:t>字</a:t>
            </a:r>
            <a:endParaRPr lang="zh-TW" altLang="zh-TW" sz="2800" dirty="0">
              <a:solidFill>
                <a:prstClr val="black"/>
              </a:solidFill>
              <a:ea typeface="微軟正黑體" panose="020B0604030504040204" pitchFamily="34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3203848" y="4725144"/>
            <a:ext cx="3032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u="sng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GGA</a:t>
            </a:r>
            <a:r>
              <a:rPr lang="en-US" altLang="zh-TW" sz="2800" dirty="0" smtClean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AAA</a:t>
            </a:r>
            <a:r>
              <a:rPr lang="en-US" altLang="zh-TW" sz="2800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800" u="sng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AAA</a:t>
            </a:r>
            <a:r>
              <a:rPr lang="en-US" altLang="zh-TW" sz="2800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……</a:t>
            </a:r>
            <a:endParaRPr lang="zh-TW" altLang="zh-TW" sz="2800" dirty="0">
              <a:solidFill>
                <a:prstClr val="black"/>
              </a:solidFill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3419872" y="5230450"/>
            <a:ext cx="32277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zh-TW" altLang="en-US" sz="2800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 </a:t>
            </a:r>
            <a:r>
              <a:rPr lang="en-US" altLang="zh-TW" sz="2800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800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   </a:t>
            </a:r>
            <a:r>
              <a:rPr lang="en-US" altLang="zh-TW" sz="2800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2 </a:t>
            </a:r>
            <a:r>
              <a:rPr lang="zh-TW" altLang="en-US" sz="2800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    </a:t>
            </a:r>
            <a:r>
              <a:rPr lang="en-US" altLang="zh-TW" sz="2800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2 </a:t>
            </a:r>
            <a:r>
              <a:rPr lang="zh-TW" altLang="en-US" sz="2800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     </a:t>
            </a:r>
            <a:r>
              <a:rPr lang="en-US" altLang="zh-TW" sz="2800" dirty="0">
                <a:solidFill>
                  <a:prstClr val="black"/>
                </a:solidFill>
                <a:ea typeface="微軟正黑體" panose="020B0604030504040204" pitchFamily="34" charset="-120"/>
                <a:cs typeface="Times New Roman" panose="02020603050405020304" pitchFamily="18" charset="0"/>
              </a:rPr>
              <a:t>2 …….</a:t>
            </a:r>
            <a:endParaRPr lang="zh-TW" altLang="zh-TW" sz="2800" dirty="0">
              <a:solidFill>
                <a:prstClr val="black"/>
              </a:solidFill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6732240" y="1512466"/>
            <a:ext cx="226469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600" dirty="0">
                <a:ea typeface="微軟正黑體" panose="020B0604030504040204" pitchFamily="34" charset="-120"/>
              </a:rPr>
              <a:t>這個方法可以分辨是否為一字一組，卻無法分辨二字或三字一組，比上一個策略好一些，卻無法完全解決問題。</a:t>
            </a:r>
          </a:p>
        </p:txBody>
      </p:sp>
    </p:spTree>
    <p:extLst>
      <p:ext uri="{BB962C8B-B14F-4D97-AF65-F5344CB8AC3E}">
        <p14:creationId xmlns:p14="http://schemas.microsoft.com/office/powerpoint/2010/main" val="125301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6138" y="1600201"/>
            <a:ext cx="8820472" cy="2764904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+mn-lt"/>
              </a:rPr>
              <a:t> </a:t>
            </a:r>
            <a:endParaRPr lang="zh-TW" altLang="zh-TW" dirty="0">
              <a:latin typeface="+mn-lt"/>
            </a:endParaRPr>
          </a:p>
          <a:p>
            <a:pPr marL="0" indent="0" algn="ctr">
              <a:buNone/>
            </a:pPr>
            <a:r>
              <a:rPr lang="zh-TW" altLang="zh-TW" sz="3600" dirty="0">
                <a:latin typeface="+mn-lt"/>
                <a:cs typeface="Times New Roman" panose="02020603050405020304" pitchFamily="18" charset="0"/>
              </a:rPr>
              <a:t>做一</a:t>
            </a:r>
            <a:r>
              <a:rPr lang="zh-TW" altLang="zh-TW" sz="3600" dirty="0" smtClean="0">
                <a:latin typeface="+mn-lt"/>
                <a:cs typeface="Times New Roman" panose="02020603050405020304" pitchFamily="18" charset="0"/>
              </a:rPr>
              <a:t>條</a:t>
            </a:r>
            <a:r>
              <a:rPr lang="zh-TW" altLang="en-US" sz="3600" dirty="0" smtClean="0">
                <a:latin typeface="+mn-lt"/>
                <a:cs typeface="Times New Roman" panose="02020603050405020304" pitchFamily="18" charset="0"/>
              </a:rPr>
              <a:t>序列為</a:t>
            </a:r>
            <a:r>
              <a:rPr lang="zh-TW" altLang="zh-TW" sz="3600" dirty="0" smtClean="0">
                <a:latin typeface="+mn-lt"/>
                <a:cs typeface="Times New Roman" panose="02020603050405020304" pitchFamily="18" charset="0"/>
              </a:rPr>
              <a:t>「</a:t>
            </a:r>
            <a:r>
              <a:rPr lang="en-US" altLang="zh-TW" sz="3600" dirty="0" smtClean="0">
                <a:latin typeface="+mn-lt"/>
                <a:cs typeface="Times New Roman" panose="02020603050405020304" pitchFamily="18" charset="0"/>
              </a:rPr>
              <a:t>ACCACCACCACC……</a:t>
            </a:r>
            <a:r>
              <a:rPr lang="zh-TW" altLang="zh-TW" sz="3600" dirty="0">
                <a:latin typeface="+mn-lt"/>
                <a:cs typeface="Times New Roman" panose="02020603050405020304" pitchFamily="18" charset="0"/>
              </a:rPr>
              <a:t>」的</a:t>
            </a:r>
            <a:r>
              <a:rPr lang="en-US" altLang="zh-TW" sz="3600" dirty="0" smtClean="0">
                <a:latin typeface="+mn-lt"/>
                <a:cs typeface="Times New Roman" panose="02020603050405020304" pitchFamily="18" charset="0"/>
              </a:rPr>
              <a:t>RNA</a:t>
            </a:r>
            <a:endParaRPr lang="en-US" altLang="zh-TW" sz="3600" dirty="0">
              <a:latin typeface="+mn-lt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altLang="zh-TW" sz="3600" dirty="0" smtClean="0">
              <a:latin typeface="+mn-lt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zh-TW" altLang="zh-TW" sz="3600" dirty="0" smtClean="0">
                <a:latin typeface="+mn-lt"/>
                <a:cs typeface="Times New Roman" panose="02020603050405020304" pitchFamily="18" charset="0"/>
              </a:rPr>
              <a:t>看看</a:t>
            </a:r>
            <a:r>
              <a:rPr lang="zh-TW" altLang="zh-TW" sz="3600" dirty="0">
                <a:latin typeface="+mn-lt"/>
                <a:cs typeface="Times New Roman" panose="02020603050405020304" pitchFamily="18" charset="0"/>
              </a:rPr>
              <a:t>轉譯的</a:t>
            </a:r>
            <a:r>
              <a:rPr lang="zh-TW" altLang="zh-TW" sz="3600" dirty="0" smtClean="0">
                <a:latin typeface="+mn-lt"/>
                <a:cs typeface="Times New Roman" panose="02020603050405020304" pitchFamily="18" charset="0"/>
              </a:rPr>
              <a:t>結果</a:t>
            </a:r>
            <a:endParaRPr lang="zh-TW" altLang="zh-TW" sz="3600" dirty="0">
              <a:latin typeface="+mn-lt"/>
              <a:cs typeface="Times New Roman" panose="02020603050405020304" pitchFamily="18" charset="0"/>
            </a:endParaRPr>
          </a:p>
          <a:p>
            <a:endParaRPr lang="zh-TW" altLang="en-US" dirty="0">
              <a:latin typeface="+mn-lt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628650" y="365125"/>
            <a:ext cx="7886700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zh-TW" dirty="0" smtClean="0">
                <a:solidFill>
                  <a:srgbClr val="7030A0"/>
                </a:solidFill>
              </a:rPr>
              <a:t>學生猜想狀況</a:t>
            </a:r>
            <a:r>
              <a:rPr lang="zh-TW" altLang="en-US" dirty="0" smtClean="0">
                <a:solidFill>
                  <a:srgbClr val="7030A0"/>
                </a:solidFill>
              </a:rPr>
              <a:t> </a:t>
            </a:r>
            <a:r>
              <a:rPr lang="en-US" altLang="zh-TW" dirty="0" smtClean="0">
                <a:solidFill>
                  <a:srgbClr val="7030A0"/>
                </a:solidFill>
              </a:rPr>
              <a:t>3</a:t>
            </a:r>
            <a:endParaRPr lang="zh-TW" alt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32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412</Words>
  <Application>Microsoft Office PowerPoint</Application>
  <PresentationFormat>如螢幕大小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佈景主題</vt:lpstr>
      <vt:lpstr>如何確認密碼子是                 三個字一組？</vt:lpstr>
      <vt:lpstr>PowerPoint 簡報</vt:lpstr>
      <vt:lpstr>PowerPoint 簡報</vt:lpstr>
      <vt:lpstr>PowerPoint 簡報</vt:lpstr>
      <vt:lpstr>學生猜想狀況 1</vt:lpstr>
      <vt:lpstr>學生猜想狀況1之討論</vt:lpstr>
      <vt:lpstr>PowerPoint 簡報</vt:lpstr>
      <vt:lpstr>學生猜想狀況2之討論</vt:lpstr>
      <vt:lpstr>PowerPoint 簡報</vt:lpstr>
      <vt:lpstr>學生猜想狀況3之討論</vt:lpstr>
      <vt:lpstr>延伸問題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詩韻356</dc:creator>
  <cp:lastModifiedBy>L44[適然]</cp:lastModifiedBy>
  <cp:revision>47</cp:revision>
  <dcterms:created xsi:type="dcterms:W3CDTF">2016-12-30T08:29:28Z</dcterms:created>
  <dcterms:modified xsi:type="dcterms:W3CDTF">2017-09-21T06:57:26Z</dcterms:modified>
</cp:coreProperties>
</file>